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7"/>
  </p:notesMasterIdLst>
  <p:sldIdLst>
    <p:sldId id="257" r:id="rId2"/>
    <p:sldId id="261" r:id="rId3"/>
    <p:sldId id="262" r:id="rId4"/>
    <p:sldId id="263" r:id="rId5"/>
    <p:sldId id="264" r:id="rId6"/>
    <p:sldId id="265" r:id="rId7"/>
    <p:sldId id="266" r:id="rId8"/>
    <p:sldId id="267" r:id="rId9"/>
    <p:sldId id="268" r:id="rId10"/>
    <p:sldId id="312" r:id="rId11"/>
    <p:sldId id="316" r:id="rId12"/>
    <p:sldId id="313" r:id="rId13"/>
    <p:sldId id="314" r:id="rId14"/>
    <p:sldId id="318" r:id="rId15"/>
    <p:sldId id="319" r:id="rId16"/>
    <p:sldId id="320" r:id="rId17"/>
    <p:sldId id="260" r:id="rId18"/>
    <p:sldId id="321" r:id="rId19"/>
    <p:sldId id="335" r:id="rId20"/>
    <p:sldId id="322" r:id="rId21"/>
    <p:sldId id="323" r:id="rId22"/>
    <p:sldId id="324" r:id="rId23"/>
    <p:sldId id="325" r:id="rId24"/>
    <p:sldId id="326" r:id="rId25"/>
    <p:sldId id="337" r:id="rId26"/>
    <p:sldId id="327" r:id="rId27"/>
    <p:sldId id="336" r:id="rId28"/>
    <p:sldId id="328" r:id="rId29"/>
    <p:sldId id="329" r:id="rId30"/>
    <p:sldId id="330" r:id="rId31"/>
    <p:sldId id="331" r:id="rId32"/>
    <p:sldId id="332" r:id="rId33"/>
    <p:sldId id="338" r:id="rId34"/>
    <p:sldId id="339" r:id="rId35"/>
    <p:sldId id="274" r:id="rId36"/>
    <p:sldId id="340" r:id="rId37"/>
    <p:sldId id="333" r:id="rId38"/>
    <p:sldId id="334" r:id="rId39"/>
    <p:sldId id="346" r:id="rId40"/>
    <p:sldId id="341" r:id="rId41"/>
    <p:sldId id="342" r:id="rId42"/>
    <p:sldId id="343" r:id="rId43"/>
    <p:sldId id="348" r:id="rId44"/>
    <p:sldId id="283" r:id="rId45"/>
    <p:sldId id="347" r:id="rId46"/>
    <p:sldId id="344" r:id="rId47"/>
    <p:sldId id="345" r:id="rId48"/>
    <p:sldId id="360" r:id="rId49"/>
    <p:sldId id="363" r:id="rId50"/>
    <p:sldId id="361" r:id="rId51"/>
    <p:sldId id="362" r:id="rId52"/>
    <p:sldId id="370" r:id="rId53"/>
    <p:sldId id="364" r:id="rId54"/>
    <p:sldId id="365" r:id="rId55"/>
    <p:sldId id="366" r:id="rId56"/>
    <p:sldId id="367" r:id="rId57"/>
    <p:sldId id="368" r:id="rId58"/>
    <p:sldId id="369" r:id="rId59"/>
    <p:sldId id="349" r:id="rId60"/>
    <p:sldId id="350" r:id="rId61"/>
    <p:sldId id="351" r:id="rId62"/>
    <p:sldId id="352" r:id="rId63"/>
    <p:sldId id="358" r:id="rId64"/>
    <p:sldId id="353" r:id="rId65"/>
    <p:sldId id="354" r:id="rId66"/>
    <p:sldId id="355" r:id="rId67"/>
    <p:sldId id="356" r:id="rId68"/>
    <p:sldId id="357" r:id="rId69"/>
    <p:sldId id="359" r:id="rId70"/>
    <p:sldId id="372" r:id="rId71"/>
    <p:sldId id="371" r:id="rId72"/>
    <p:sldId id="373" r:id="rId73"/>
    <p:sldId id="374" r:id="rId74"/>
    <p:sldId id="375" r:id="rId75"/>
    <p:sldId id="376" r:id="rId76"/>
    <p:sldId id="377" r:id="rId77"/>
    <p:sldId id="378" r:id="rId78"/>
    <p:sldId id="379" r:id="rId79"/>
    <p:sldId id="381" r:id="rId80"/>
    <p:sldId id="380" r:id="rId81"/>
    <p:sldId id="382" r:id="rId82"/>
    <p:sldId id="383" r:id="rId83"/>
    <p:sldId id="384" r:id="rId84"/>
    <p:sldId id="399" r:id="rId85"/>
    <p:sldId id="385" r:id="rId86"/>
    <p:sldId id="398" r:id="rId87"/>
    <p:sldId id="387" r:id="rId88"/>
    <p:sldId id="386" r:id="rId89"/>
    <p:sldId id="389" r:id="rId90"/>
    <p:sldId id="388" r:id="rId91"/>
    <p:sldId id="390" r:id="rId92"/>
    <p:sldId id="391" r:id="rId93"/>
    <p:sldId id="392" r:id="rId94"/>
    <p:sldId id="415" r:id="rId95"/>
    <p:sldId id="393" r:id="rId96"/>
    <p:sldId id="394" r:id="rId97"/>
    <p:sldId id="395" r:id="rId98"/>
    <p:sldId id="396" r:id="rId99"/>
    <p:sldId id="397" r:id="rId100"/>
    <p:sldId id="400" r:id="rId101"/>
    <p:sldId id="401" r:id="rId102"/>
    <p:sldId id="402" r:id="rId103"/>
    <p:sldId id="403" r:id="rId104"/>
    <p:sldId id="404" r:id="rId105"/>
    <p:sldId id="405" r:id="rId106"/>
    <p:sldId id="406" r:id="rId107"/>
    <p:sldId id="407" r:id="rId108"/>
    <p:sldId id="408" r:id="rId109"/>
    <p:sldId id="434" r:id="rId110"/>
    <p:sldId id="409" r:id="rId111"/>
    <p:sldId id="410" r:id="rId112"/>
    <p:sldId id="412" r:id="rId113"/>
    <p:sldId id="411" r:id="rId114"/>
    <p:sldId id="413" r:id="rId115"/>
    <p:sldId id="414" r:id="rId116"/>
    <p:sldId id="416" r:id="rId117"/>
    <p:sldId id="418" r:id="rId118"/>
    <p:sldId id="417" r:id="rId119"/>
    <p:sldId id="419" r:id="rId120"/>
    <p:sldId id="420" r:id="rId121"/>
    <p:sldId id="421" r:id="rId122"/>
    <p:sldId id="422" r:id="rId123"/>
    <p:sldId id="423" r:id="rId124"/>
    <p:sldId id="424" r:id="rId125"/>
    <p:sldId id="426" r:id="rId126"/>
    <p:sldId id="427" r:id="rId127"/>
    <p:sldId id="425" r:id="rId128"/>
    <p:sldId id="428" r:id="rId129"/>
    <p:sldId id="429" r:id="rId130"/>
    <p:sldId id="430" r:id="rId131"/>
    <p:sldId id="431" r:id="rId132"/>
    <p:sldId id="432" r:id="rId133"/>
    <p:sldId id="433" r:id="rId134"/>
    <p:sldId id="435" r:id="rId135"/>
    <p:sldId id="436" r:id="rId136"/>
    <p:sldId id="437" r:id="rId137"/>
    <p:sldId id="438" r:id="rId138"/>
    <p:sldId id="439" r:id="rId139"/>
    <p:sldId id="440" r:id="rId140"/>
    <p:sldId id="441" r:id="rId141"/>
    <p:sldId id="442" r:id="rId142"/>
    <p:sldId id="443" r:id="rId143"/>
    <p:sldId id="444" r:id="rId144"/>
    <p:sldId id="445" r:id="rId145"/>
    <p:sldId id="446" r:id="rId146"/>
    <p:sldId id="447" r:id="rId147"/>
    <p:sldId id="448" r:id="rId148"/>
    <p:sldId id="449" r:id="rId149"/>
    <p:sldId id="450" r:id="rId150"/>
    <p:sldId id="451" r:id="rId151"/>
    <p:sldId id="453" r:id="rId152"/>
    <p:sldId id="452" r:id="rId153"/>
    <p:sldId id="454" r:id="rId154"/>
    <p:sldId id="455" r:id="rId155"/>
    <p:sldId id="469" r:id="rId156"/>
    <p:sldId id="456" r:id="rId157"/>
    <p:sldId id="457" r:id="rId158"/>
    <p:sldId id="458" r:id="rId159"/>
    <p:sldId id="459" r:id="rId160"/>
    <p:sldId id="460" r:id="rId161"/>
    <p:sldId id="461" r:id="rId162"/>
    <p:sldId id="462" r:id="rId163"/>
    <p:sldId id="463" r:id="rId164"/>
    <p:sldId id="464" r:id="rId165"/>
    <p:sldId id="465" r:id="rId166"/>
    <p:sldId id="466" r:id="rId167"/>
    <p:sldId id="470" r:id="rId168"/>
    <p:sldId id="471" r:id="rId169"/>
    <p:sldId id="472" r:id="rId170"/>
    <p:sldId id="474" r:id="rId171"/>
    <p:sldId id="473" r:id="rId172"/>
    <p:sldId id="475" r:id="rId173"/>
    <p:sldId id="476" r:id="rId174"/>
    <p:sldId id="467" r:id="rId175"/>
    <p:sldId id="468" r:id="rId1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1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8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6141D4-C297-4F5A-BE9E-6019C8B480AF}" type="datetimeFigureOut">
              <a:rPr lang="en-IN" smtClean="0"/>
              <a:t>31-03-2022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94C1D1-C65C-48B8-9C5C-FCD700EDD4F1}" type="slidenum">
              <a:rPr lang="en-IN" smtClean="0"/>
              <a:t>‹#›</a:t>
            </a:fld>
            <a:endParaRPr lang="en-IN"/>
          </a:p>
        </p:txBody>
      </p:sp>
    </p:spTree>
    <p:extLst>
      <p:ext uri="{BB962C8B-B14F-4D97-AF65-F5344CB8AC3E}">
        <p14:creationId xmlns:p14="http://schemas.microsoft.com/office/powerpoint/2010/main" val="366173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xmlns="" id="{C55EDD57-C33A-4A34-9312-E6366EA582BC}"/>
              </a:ext>
            </a:extLst>
          </p:cNvPr>
          <p:cNvSpPr>
            <a:spLocks noGrp="1" noChangeArrowheads="1"/>
          </p:cNvSpPr>
          <p:nvPr>
            <p:ph type="sldNum"/>
          </p:nvPr>
        </p:nvSpPr>
        <p:spPr>
          <a:ln/>
        </p:spPr>
        <p:txBody>
          <a:bodyPr/>
          <a:lstStyle/>
          <a:p>
            <a:fld id="{B22EB40B-21B6-4CA7-8258-DDFC2A880379}" type="slidenum">
              <a:rPr lang="en-IN" altLang="en-US"/>
              <a:pPr/>
              <a:t>17</a:t>
            </a:fld>
            <a:endParaRPr lang="en-IN" altLang="en-US"/>
          </a:p>
        </p:txBody>
      </p:sp>
      <p:sp>
        <p:nvSpPr>
          <p:cNvPr id="68609" name="Rectangle 1">
            <a:extLst>
              <a:ext uri="{FF2B5EF4-FFF2-40B4-BE49-F238E27FC236}">
                <a16:creationId xmlns:a16="http://schemas.microsoft.com/office/drawing/2014/main" xmlns="" id="{27DAB37F-4BD7-497F-B413-31EF4C3C0062}"/>
              </a:ext>
            </a:extLst>
          </p:cNvPr>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8610" name="Rectangle 2">
            <a:extLst>
              <a:ext uri="{FF2B5EF4-FFF2-40B4-BE49-F238E27FC236}">
                <a16:creationId xmlns:a16="http://schemas.microsoft.com/office/drawing/2014/main" xmlns="" id="{0CEEB155-E7E0-44D3-B74B-9FBCB0BE94B3}"/>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72688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xmlns="" id="{E282D8C5-B5A2-457F-8764-BF38FFAB42E6}"/>
              </a:ext>
            </a:extLst>
          </p:cNvPr>
          <p:cNvSpPr>
            <a:spLocks noGrp="1" noChangeArrowheads="1"/>
          </p:cNvSpPr>
          <p:nvPr>
            <p:ph type="sldNum"/>
          </p:nvPr>
        </p:nvSpPr>
        <p:spPr>
          <a:ln/>
        </p:spPr>
        <p:txBody>
          <a:bodyPr/>
          <a:lstStyle/>
          <a:p>
            <a:fld id="{B3546BD7-FE58-42B9-AF2F-FA1FDD5F6A92}" type="slidenum">
              <a:rPr lang="en-IN" altLang="en-US"/>
              <a:pPr/>
              <a:t>18</a:t>
            </a:fld>
            <a:endParaRPr lang="en-IN" altLang="en-US"/>
          </a:p>
        </p:txBody>
      </p:sp>
      <p:sp>
        <p:nvSpPr>
          <p:cNvPr id="69633" name="Rectangle 1">
            <a:extLst>
              <a:ext uri="{FF2B5EF4-FFF2-40B4-BE49-F238E27FC236}">
                <a16:creationId xmlns:a16="http://schemas.microsoft.com/office/drawing/2014/main" xmlns="" id="{1CEAD365-0B10-4AB0-A981-2371C1F9C4E3}"/>
              </a:ext>
            </a:extLst>
          </p:cNvPr>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9634" name="Rectangle 2">
            <a:extLst>
              <a:ext uri="{FF2B5EF4-FFF2-40B4-BE49-F238E27FC236}">
                <a16:creationId xmlns:a16="http://schemas.microsoft.com/office/drawing/2014/main" xmlns="" id="{8C54B1D4-615B-487E-B0D1-DAD2032F7F5B}"/>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745734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xmlns="" id="{97450A29-CEB6-45FF-8631-CDB13B884E70}"/>
              </a:ext>
            </a:extLst>
          </p:cNvPr>
          <p:cNvSpPr>
            <a:spLocks noGrp="1" noChangeArrowheads="1"/>
          </p:cNvSpPr>
          <p:nvPr>
            <p:ph type="sldNum"/>
          </p:nvPr>
        </p:nvSpPr>
        <p:spPr>
          <a:ln/>
        </p:spPr>
        <p:txBody>
          <a:bodyPr/>
          <a:lstStyle/>
          <a:p>
            <a:fld id="{7F33E12C-B3A4-4F0C-AC6A-0EED62859F6B}" type="slidenum">
              <a:rPr lang="en-IN" altLang="en-US"/>
              <a:pPr/>
              <a:t>22</a:t>
            </a:fld>
            <a:endParaRPr lang="en-IN" altLang="en-US"/>
          </a:p>
        </p:txBody>
      </p:sp>
      <p:sp>
        <p:nvSpPr>
          <p:cNvPr id="72705" name="Rectangle 1">
            <a:extLst>
              <a:ext uri="{FF2B5EF4-FFF2-40B4-BE49-F238E27FC236}">
                <a16:creationId xmlns:a16="http://schemas.microsoft.com/office/drawing/2014/main" xmlns="" id="{B801C4F6-D4D5-47ED-B1E7-3853B378F4F5}"/>
              </a:ext>
            </a:extLst>
          </p:cNvPr>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2706" name="Rectangle 2">
            <a:extLst>
              <a:ext uri="{FF2B5EF4-FFF2-40B4-BE49-F238E27FC236}">
                <a16:creationId xmlns:a16="http://schemas.microsoft.com/office/drawing/2014/main" xmlns="" id="{98988B7F-B171-4EA6-980C-C3BD9A6B2474}"/>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59916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xmlns="" id="{A319C4E3-08EE-434F-A72C-DC6E73536DD6}"/>
              </a:ext>
            </a:extLst>
          </p:cNvPr>
          <p:cNvSpPr>
            <a:spLocks noGrp="1" noChangeArrowheads="1"/>
          </p:cNvSpPr>
          <p:nvPr>
            <p:ph type="sldNum"/>
          </p:nvPr>
        </p:nvSpPr>
        <p:spPr>
          <a:ln/>
        </p:spPr>
        <p:txBody>
          <a:bodyPr/>
          <a:lstStyle/>
          <a:p>
            <a:fld id="{5AD40F77-D78B-4450-90B2-AD11FFD54491}" type="slidenum">
              <a:rPr lang="en-IN" altLang="en-US"/>
              <a:pPr/>
              <a:t>23</a:t>
            </a:fld>
            <a:endParaRPr lang="en-IN" altLang="en-US"/>
          </a:p>
        </p:txBody>
      </p:sp>
      <p:sp>
        <p:nvSpPr>
          <p:cNvPr id="73729" name="Rectangle 1">
            <a:extLst>
              <a:ext uri="{FF2B5EF4-FFF2-40B4-BE49-F238E27FC236}">
                <a16:creationId xmlns:a16="http://schemas.microsoft.com/office/drawing/2014/main" xmlns="" id="{E5E53A5B-794E-4BCA-BCA5-2AA629333135}"/>
              </a:ext>
            </a:extLst>
          </p:cNvPr>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3730" name="Rectangle 2">
            <a:extLst>
              <a:ext uri="{FF2B5EF4-FFF2-40B4-BE49-F238E27FC236}">
                <a16:creationId xmlns:a16="http://schemas.microsoft.com/office/drawing/2014/main" xmlns="" id="{1610BE3A-6B65-4EA4-81A9-BDB91E0A309A}"/>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163305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xmlns="" id="{DDFAE406-7F19-41DD-BAD2-5D0B0AAF0856}"/>
              </a:ext>
            </a:extLst>
          </p:cNvPr>
          <p:cNvSpPr>
            <a:spLocks noGrp="1" noChangeArrowheads="1"/>
          </p:cNvSpPr>
          <p:nvPr>
            <p:ph type="sldNum"/>
          </p:nvPr>
        </p:nvSpPr>
        <p:spPr>
          <a:ln/>
        </p:spPr>
        <p:txBody>
          <a:bodyPr/>
          <a:lstStyle/>
          <a:p>
            <a:fld id="{8BFD920F-CD5D-44FB-A593-E98D28B7BB45}" type="slidenum">
              <a:rPr lang="en-IN" altLang="en-US"/>
              <a:pPr/>
              <a:t>35</a:t>
            </a:fld>
            <a:endParaRPr lang="en-IN" altLang="en-US"/>
          </a:p>
        </p:txBody>
      </p:sp>
      <p:sp>
        <p:nvSpPr>
          <p:cNvPr id="82945" name="Rectangle 1">
            <a:extLst>
              <a:ext uri="{FF2B5EF4-FFF2-40B4-BE49-F238E27FC236}">
                <a16:creationId xmlns:a16="http://schemas.microsoft.com/office/drawing/2014/main" xmlns="" id="{9BEBA135-717B-4582-93C4-6C6F6EE5BE64}"/>
              </a:ext>
            </a:extLst>
          </p:cNvPr>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2946" name="Rectangle 2">
            <a:extLst>
              <a:ext uri="{FF2B5EF4-FFF2-40B4-BE49-F238E27FC236}">
                <a16:creationId xmlns:a16="http://schemas.microsoft.com/office/drawing/2014/main" xmlns="" id="{F5C162AB-E919-48DF-B496-6696FAA61E26}"/>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399161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xmlns="" id="{CE3AB6AA-F1BF-40C6-808F-25EBD596134E}"/>
              </a:ext>
            </a:extLst>
          </p:cNvPr>
          <p:cNvSpPr>
            <a:spLocks noGrp="1" noChangeArrowheads="1"/>
          </p:cNvSpPr>
          <p:nvPr>
            <p:ph type="sldNum"/>
          </p:nvPr>
        </p:nvSpPr>
        <p:spPr>
          <a:ln/>
        </p:spPr>
        <p:txBody>
          <a:bodyPr/>
          <a:lstStyle/>
          <a:p>
            <a:fld id="{36B4F422-8F7C-41B6-88D9-E94BC33DE9D8}" type="slidenum">
              <a:rPr lang="en-IN" altLang="en-US"/>
              <a:pPr/>
              <a:t>44</a:t>
            </a:fld>
            <a:endParaRPr lang="en-IN" altLang="en-US"/>
          </a:p>
        </p:txBody>
      </p:sp>
      <p:sp>
        <p:nvSpPr>
          <p:cNvPr id="92161" name="Rectangle 1">
            <a:extLst>
              <a:ext uri="{FF2B5EF4-FFF2-40B4-BE49-F238E27FC236}">
                <a16:creationId xmlns:a16="http://schemas.microsoft.com/office/drawing/2014/main" xmlns="" id="{79AFDADE-E62F-4C26-B15A-C1980F74B39F}"/>
              </a:ext>
            </a:extLst>
          </p:cNvPr>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2162" name="Rectangle 2">
            <a:extLst>
              <a:ext uri="{FF2B5EF4-FFF2-40B4-BE49-F238E27FC236}">
                <a16:creationId xmlns:a16="http://schemas.microsoft.com/office/drawing/2014/main" xmlns="" id="{019D2C75-6B03-4D71-9EAC-EFFF5B951832}"/>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56284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094C1D1-C65C-48B8-9C5C-FCD700EDD4F1}" type="slidenum">
              <a:rPr lang="en-IN" smtClean="0"/>
              <a:t>99</a:t>
            </a:fld>
            <a:endParaRPr lang="en-IN"/>
          </a:p>
        </p:txBody>
      </p:sp>
    </p:spTree>
    <p:extLst>
      <p:ext uri="{BB962C8B-B14F-4D97-AF65-F5344CB8AC3E}">
        <p14:creationId xmlns:p14="http://schemas.microsoft.com/office/powerpoint/2010/main" val="3243831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094C1D1-C65C-48B8-9C5C-FCD700EDD4F1}" type="slidenum">
              <a:rPr lang="en-IN" smtClean="0"/>
              <a:t>107</a:t>
            </a:fld>
            <a:endParaRPr lang="en-IN"/>
          </a:p>
        </p:txBody>
      </p:sp>
    </p:spTree>
    <p:extLst>
      <p:ext uri="{BB962C8B-B14F-4D97-AF65-F5344CB8AC3E}">
        <p14:creationId xmlns:p14="http://schemas.microsoft.com/office/powerpoint/2010/main" val="1338322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094C1D1-C65C-48B8-9C5C-FCD700EDD4F1}" type="slidenum">
              <a:rPr lang="en-IN" smtClean="0"/>
              <a:t>141</a:t>
            </a:fld>
            <a:endParaRPr lang="en-IN"/>
          </a:p>
        </p:txBody>
      </p:sp>
    </p:spTree>
    <p:extLst>
      <p:ext uri="{BB962C8B-B14F-4D97-AF65-F5344CB8AC3E}">
        <p14:creationId xmlns:p14="http://schemas.microsoft.com/office/powerpoint/2010/main" val="3007104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3873D8-4F35-4B3B-8918-F5121AA31E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8448E9DF-2204-46CD-9376-DE2C3DE07D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057B22CB-7613-4137-9AFB-FA3C13F6D85F}"/>
              </a:ext>
            </a:extLst>
          </p:cNvPr>
          <p:cNvSpPr>
            <a:spLocks noGrp="1"/>
          </p:cNvSpPr>
          <p:nvPr>
            <p:ph type="dt" sz="half" idx="10"/>
          </p:nvPr>
        </p:nvSpPr>
        <p:spPr/>
        <p:txBody>
          <a:bodyPr/>
          <a:lstStyle/>
          <a:p>
            <a:fld id="{CF24120E-DAF6-4EF2-BF63-01B4FBAF778D}" type="datetimeFigureOut">
              <a:rPr lang="en-IN" smtClean="0"/>
              <a:t>31-03-2022</a:t>
            </a:fld>
            <a:endParaRPr lang="en-IN"/>
          </a:p>
        </p:txBody>
      </p:sp>
      <p:sp>
        <p:nvSpPr>
          <p:cNvPr id="5" name="Footer Placeholder 4">
            <a:extLst>
              <a:ext uri="{FF2B5EF4-FFF2-40B4-BE49-F238E27FC236}">
                <a16:creationId xmlns:a16="http://schemas.microsoft.com/office/drawing/2014/main" xmlns="" id="{99B2A30E-CA7E-4AE9-AE1C-67EA160321D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110C4475-22A5-44D5-AFBD-F6194029C346}"/>
              </a:ext>
            </a:extLst>
          </p:cNvPr>
          <p:cNvSpPr>
            <a:spLocks noGrp="1"/>
          </p:cNvSpPr>
          <p:nvPr>
            <p:ph type="sldNum" sz="quarter" idx="12"/>
          </p:nvPr>
        </p:nvSpPr>
        <p:spPr/>
        <p:txBody>
          <a:bodyPr/>
          <a:lstStyle/>
          <a:p>
            <a:fld id="{65D1C8DC-08F9-4461-9F07-8A55C070F95A}" type="slidenum">
              <a:rPr lang="en-IN" smtClean="0"/>
              <a:t>‹#›</a:t>
            </a:fld>
            <a:endParaRPr lang="en-IN"/>
          </a:p>
        </p:txBody>
      </p:sp>
    </p:spTree>
    <p:extLst>
      <p:ext uri="{BB962C8B-B14F-4D97-AF65-F5344CB8AC3E}">
        <p14:creationId xmlns:p14="http://schemas.microsoft.com/office/powerpoint/2010/main" val="6500190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BBA36C-AF63-4414-B77F-173936734B9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27280948-5230-4D81-BA97-C454842E33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BEAD2A47-55B1-4EAA-A60C-DC820FE9E180}"/>
              </a:ext>
            </a:extLst>
          </p:cNvPr>
          <p:cNvSpPr>
            <a:spLocks noGrp="1"/>
          </p:cNvSpPr>
          <p:nvPr>
            <p:ph type="dt" sz="half" idx="10"/>
          </p:nvPr>
        </p:nvSpPr>
        <p:spPr/>
        <p:txBody>
          <a:bodyPr/>
          <a:lstStyle/>
          <a:p>
            <a:fld id="{CF24120E-DAF6-4EF2-BF63-01B4FBAF778D}" type="datetimeFigureOut">
              <a:rPr lang="en-IN" smtClean="0"/>
              <a:t>31-03-2022</a:t>
            </a:fld>
            <a:endParaRPr lang="en-IN"/>
          </a:p>
        </p:txBody>
      </p:sp>
      <p:sp>
        <p:nvSpPr>
          <p:cNvPr id="5" name="Footer Placeholder 4">
            <a:extLst>
              <a:ext uri="{FF2B5EF4-FFF2-40B4-BE49-F238E27FC236}">
                <a16:creationId xmlns:a16="http://schemas.microsoft.com/office/drawing/2014/main" xmlns="" id="{CC0B7549-CB61-40EC-A996-3590EA58639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D29A061F-2E97-466E-B1B5-F2525F50465E}"/>
              </a:ext>
            </a:extLst>
          </p:cNvPr>
          <p:cNvSpPr>
            <a:spLocks noGrp="1"/>
          </p:cNvSpPr>
          <p:nvPr>
            <p:ph type="sldNum" sz="quarter" idx="12"/>
          </p:nvPr>
        </p:nvSpPr>
        <p:spPr/>
        <p:txBody>
          <a:bodyPr/>
          <a:lstStyle/>
          <a:p>
            <a:fld id="{65D1C8DC-08F9-4461-9F07-8A55C070F95A}" type="slidenum">
              <a:rPr lang="en-IN" smtClean="0"/>
              <a:t>‹#›</a:t>
            </a:fld>
            <a:endParaRPr lang="en-IN"/>
          </a:p>
        </p:txBody>
      </p:sp>
    </p:spTree>
    <p:extLst>
      <p:ext uri="{BB962C8B-B14F-4D97-AF65-F5344CB8AC3E}">
        <p14:creationId xmlns:p14="http://schemas.microsoft.com/office/powerpoint/2010/main" val="927272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168200D4-361E-4B86-B70B-54C79F74AEA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C00B6A6B-CDEB-4A42-9034-3034F361A9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B4209E6F-B950-430C-A9B6-4DDD1E65EFAC}"/>
              </a:ext>
            </a:extLst>
          </p:cNvPr>
          <p:cNvSpPr>
            <a:spLocks noGrp="1"/>
          </p:cNvSpPr>
          <p:nvPr>
            <p:ph type="dt" sz="half" idx="10"/>
          </p:nvPr>
        </p:nvSpPr>
        <p:spPr/>
        <p:txBody>
          <a:bodyPr/>
          <a:lstStyle/>
          <a:p>
            <a:fld id="{CF24120E-DAF6-4EF2-BF63-01B4FBAF778D}" type="datetimeFigureOut">
              <a:rPr lang="en-IN" smtClean="0"/>
              <a:t>31-03-2022</a:t>
            </a:fld>
            <a:endParaRPr lang="en-IN"/>
          </a:p>
        </p:txBody>
      </p:sp>
      <p:sp>
        <p:nvSpPr>
          <p:cNvPr id="5" name="Footer Placeholder 4">
            <a:extLst>
              <a:ext uri="{FF2B5EF4-FFF2-40B4-BE49-F238E27FC236}">
                <a16:creationId xmlns:a16="http://schemas.microsoft.com/office/drawing/2014/main" xmlns="" id="{C79C10DE-5D4F-4273-8FC7-FF5B2A9001C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7A5D19FF-C31D-4B72-BF55-AC87B52F4B95}"/>
              </a:ext>
            </a:extLst>
          </p:cNvPr>
          <p:cNvSpPr>
            <a:spLocks noGrp="1"/>
          </p:cNvSpPr>
          <p:nvPr>
            <p:ph type="sldNum" sz="quarter" idx="12"/>
          </p:nvPr>
        </p:nvSpPr>
        <p:spPr/>
        <p:txBody>
          <a:bodyPr/>
          <a:lstStyle/>
          <a:p>
            <a:fld id="{65D1C8DC-08F9-4461-9F07-8A55C070F95A}" type="slidenum">
              <a:rPr lang="en-IN" smtClean="0"/>
              <a:t>‹#›</a:t>
            </a:fld>
            <a:endParaRPr lang="en-IN"/>
          </a:p>
        </p:txBody>
      </p:sp>
    </p:spTree>
    <p:extLst>
      <p:ext uri="{BB962C8B-B14F-4D97-AF65-F5344CB8AC3E}">
        <p14:creationId xmlns:p14="http://schemas.microsoft.com/office/powerpoint/2010/main" val="567243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119CDA-2F0F-45A7-991E-FAA2D673216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C6359A31-A901-4E7A-AB4A-B01A66D833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B06E1645-360D-4D68-974D-2EB56461E980}"/>
              </a:ext>
            </a:extLst>
          </p:cNvPr>
          <p:cNvSpPr>
            <a:spLocks noGrp="1"/>
          </p:cNvSpPr>
          <p:nvPr>
            <p:ph type="dt" sz="half" idx="10"/>
          </p:nvPr>
        </p:nvSpPr>
        <p:spPr/>
        <p:txBody>
          <a:bodyPr/>
          <a:lstStyle/>
          <a:p>
            <a:fld id="{CF24120E-DAF6-4EF2-BF63-01B4FBAF778D}" type="datetimeFigureOut">
              <a:rPr lang="en-IN" smtClean="0"/>
              <a:t>31-03-2022</a:t>
            </a:fld>
            <a:endParaRPr lang="en-IN"/>
          </a:p>
        </p:txBody>
      </p:sp>
      <p:sp>
        <p:nvSpPr>
          <p:cNvPr id="5" name="Footer Placeholder 4">
            <a:extLst>
              <a:ext uri="{FF2B5EF4-FFF2-40B4-BE49-F238E27FC236}">
                <a16:creationId xmlns:a16="http://schemas.microsoft.com/office/drawing/2014/main" xmlns="" id="{061401D0-5C40-4613-B131-F51497C261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DAC12AC8-F827-4057-AB82-23DFF7B3123C}"/>
              </a:ext>
            </a:extLst>
          </p:cNvPr>
          <p:cNvSpPr>
            <a:spLocks noGrp="1"/>
          </p:cNvSpPr>
          <p:nvPr>
            <p:ph type="sldNum" sz="quarter" idx="12"/>
          </p:nvPr>
        </p:nvSpPr>
        <p:spPr/>
        <p:txBody>
          <a:bodyPr/>
          <a:lstStyle/>
          <a:p>
            <a:fld id="{65D1C8DC-08F9-4461-9F07-8A55C070F95A}" type="slidenum">
              <a:rPr lang="en-IN" smtClean="0"/>
              <a:t>‹#›</a:t>
            </a:fld>
            <a:endParaRPr lang="en-IN"/>
          </a:p>
        </p:txBody>
      </p:sp>
    </p:spTree>
    <p:extLst>
      <p:ext uri="{BB962C8B-B14F-4D97-AF65-F5344CB8AC3E}">
        <p14:creationId xmlns:p14="http://schemas.microsoft.com/office/powerpoint/2010/main" val="1039870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2D1BC0-0EFA-4702-A56A-A6AA5CCDFF7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53EBE22C-B7A5-4078-A8D7-D704EFC203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5FA38C78-7F88-419B-9455-FE342AA52477}"/>
              </a:ext>
            </a:extLst>
          </p:cNvPr>
          <p:cNvSpPr>
            <a:spLocks noGrp="1"/>
          </p:cNvSpPr>
          <p:nvPr>
            <p:ph type="dt" sz="half" idx="10"/>
          </p:nvPr>
        </p:nvSpPr>
        <p:spPr/>
        <p:txBody>
          <a:bodyPr/>
          <a:lstStyle/>
          <a:p>
            <a:fld id="{CF24120E-DAF6-4EF2-BF63-01B4FBAF778D}" type="datetimeFigureOut">
              <a:rPr lang="en-IN" smtClean="0"/>
              <a:t>31-03-2022</a:t>
            </a:fld>
            <a:endParaRPr lang="en-IN"/>
          </a:p>
        </p:txBody>
      </p:sp>
      <p:sp>
        <p:nvSpPr>
          <p:cNvPr id="5" name="Footer Placeholder 4">
            <a:extLst>
              <a:ext uri="{FF2B5EF4-FFF2-40B4-BE49-F238E27FC236}">
                <a16:creationId xmlns:a16="http://schemas.microsoft.com/office/drawing/2014/main" xmlns="" id="{859A2BAD-CE47-46D0-B36C-0174D2739FC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72B0ED4D-EF99-4BBA-ABA2-3D22EE164D34}"/>
              </a:ext>
            </a:extLst>
          </p:cNvPr>
          <p:cNvSpPr>
            <a:spLocks noGrp="1"/>
          </p:cNvSpPr>
          <p:nvPr>
            <p:ph type="sldNum" sz="quarter" idx="12"/>
          </p:nvPr>
        </p:nvSpPr>
        <p:spPr/>
        <p:txBody>
          <a:bodyPr/>
          <a:lstStyle/>
          <a:p>
            <a:fld id="{65D1C8DC-08F9-4461-9F07-8A55C070F95A}" type="slidenum">
              <a:rPr lang="en-IN" smtClean="0"/>
              <a:t>‹#›</a:t>
            </a:fld>
            <a:endParaRPr lang="en-IN"/>
          </a:p>
        </p:txBody>
      </p:sp>
    </p:spTree>
    <p:extLst>
      <p:ext uri="{BB962C8B-B14F-4D97-AF65-F5344CB8AC3E}">
        <p14:creationId xmlns:p14="http://schemas.microsoft.com/office/powerpoint/2010/main" val="3754177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DD4183E-342C-4FC9-810C-B36A1DF69CD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2B5239A6-FB2A-41FD-B114-26BB35DC20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99B8F37C-7FD7-40FC-BED5-DB16629F5E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BBCC8AA6-7F69-422D-9EBC-E4579ACDACA1}"/>
              </a:ext>
            </a:extLst>
          </p:cNvPr>
          <p:cNvSpPr>
            <a:spLocks noGrp="1"/>
          </p:cNvSpPr>
          <p:nvPr>
            <p:ph type="dt" sz="half" idx="10"/>
          </p:nvPr>
        </p:nvSpPr>
        <p:spPr/>
        <p:txBody>
          <a:bodyPr/>
          <a:lstStyle/>
          <a:p>
            <a:fld id="{CF24120E-DAF6-4EF2-BF63-01B4FBAF778D}" type="datetimeFigureOut">
              <a:rPr lang="en-IN" smtClean="0"/>
              <a:t>31-03-2022</a:t>
            </a:fld>
            <a:endParaRPr lang="en-IN"/>
          </a:p>
        </p:txBody>
      </p:sp>
      <p:sp>
        <p:nvSpPr>
          <p:cNvPr id="6" name="Footer Placeholder 5">
            <a:extLst>
              <a:ext uri="{FF2B5EF4-FFF2-40B4-BE49-F238E27FC236}">
                <a16:creationId xmlns:a16="http://schemas.microsoft.com/office/drawing/2014/main" xmlns="" id="{EC1C7B34-C186-4AC4-BFA6-AAFB4B38E16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55DD3200-3470-4DFD-B25F-FF2FA4D2600B}"/>
              </a:ext>
            </a:extLst>
          </p:cNvPr>
          <p:cNvSpPr>
            <a:spLocks noGrp="1"/>
          </p:cNvSpPr>
          <p:nvPr>
            <p:ph type="sldNum" sz="quarter" idx="12"/>
          </p:nvPr>
        </p:nvSpPr>
        <p:spPr/>
        <p:txBody>
          <a:bodyPr/>
          <a:lstStyle/>
          <a:p>
            <a:fld id="{65D1C8DC-08F9-4461-9F07-8A55C070F95A}" type="slidenum">
              <a:rPr lang="en-IN" smtClean="0"/>
              <a:t>‹#›</a:t>
            </a:fld>
            <a:endParaRPr lang="en-IN"/>
          </a:p>
        </p:txBody>
      </p:sp>
    </p:spTree>
    <p:extLst>
      <p:ext uri="{BB962C8B-B14F-4D97-AF65-F5344CB8AC3E}">
        <p14:creationId xmlns:p14="http://schemas.microsoft.com/office/powerpoint/2010/main" val="2490714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C7C4CD-B214-4349-816A-7B898758CC1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4D659E58-676B-4958-975B-52964BA835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E5F30B5E-1F15-4606-995C-B6EBE19526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A0E51CBE-D71B-485E-9F81-9E025C9190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26A0BEEE-96C5-4D60-9BD1-51DF74C558D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E7A52F0A-820B-44F3-AF37-860C7FE3798E}"/>
              </a:ext>
            </a:extLst>
          </p:cNvPr>
          <p:cNvSpPr>
            <a:spLocks noGrp="1"/>
          </p:cNvSpPr>
          <p:nvPr>
            <p:ph type="dt" sz="half" idx="10"/>
          </p:nvPr>
        </p:nvSpPr>
        <p:spPr/>
        <p:txBody>
          <a:bodyPr/>
          <a:lstStyle/>
          <a:p>
            <a:fld id="{CF24120E-DAF6-4EF2-BF63-01B4FBAF778D}" type="datetimeFigureOut">
              <a:rPr lang="en-IN" smtClean="0"/>
              <a:t>31-03-2022</a:t>
            </a:fld>
            <a:endParaRPr lang="en-IN"/>
          </a:p>
        </p:txBody>
      </p:sp>
      <p:sp>
        <p:nvSpPr>
          <p:cNvPr id="8" name="Footer Placeholder 7">
            <a:extLst>
              <a:ext uri="{FF2B5EF4-FFF2-40B4-BE49-F238E27FC236}">
                <a16:creationId xmlns:a16="http://schemas.microsoft.com/office/drawing/2014/main" xmlns="" id="{05B4960D-6B71-4EDC-8CCA-6659BDF2375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F2C1F016-98E7-4FFD-B452-74D45049F386}"/>
              </a:ext>
            </a:extLst>
          </p:cNvPr>
          <p:cNvSpPr>
            <a:spLocks noGrp="1"/>
          </p:cNvSpPr>
          <p:nvPr>
            <p:ph type="sldNum" sz="quarter" idx="12"/>
          </p:nvPr>
        </p:nvSpPr>
        <p:spPr/>
        <p:txBody>
          <a:bodyPr/>
          <a:lstStyle/>
          <a:p>
            <a:fld id="{65D1C8DC-08F9-4461-9F07-8A55C070F95A}" type="slidenum">
              <a:rPr lang="en-IN" smtClean="0"/>
              <a:t>‹#›</a:t>
            </a:fld>
            <a:endParaRPr lang="en-IN"/>
          </a:p>
        </p:txBody>
      </p:sp>
    </p:spTree>
    <p:extLst>
      <p:ext uri="{BB962C8B-B14F-4D97-AF65-F5344CB8AC3E}">
        <p14:creationId xmlns:p14="http://schemas.microsoft.com/office/powerpoint/2010/main" val="2105248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B13671-8F9F-4325-A877-A0C929E5FC0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44A48E6F-8C78-4681-8F3A-C876E770493A}"/>
              </a:ext>
            </a:extLst>
          </p:cNvPr>
          <p:cNvSpPr>
            <a:spLocks noGrp="1"/>
          </p:cNvSpPr>
          <p:nvPr>
            <p:ph type="dt" sz="half" idx="10"/>
          </p:nvPr>
        </p:nvSpPr>
        <p:spPr/>
        <p:txBody>
          <a:bodyPr/>
          <a:lstStyle/>
          <a:p>
            <a:fld id="{CF24120E-DAF6-4EF2-BF63-01B4FBAF778D}" type="datetimeFigureOut">
              <a:rPr lang="en-IN" smtClean="0"/>
              <a:t>31-03-2022</a:t>
            </a:fld>
            <a:endParaRPr lang="en-IN"/>
          </a:p>
        </p:txBody>
      </p:sp>
      <p:sp>
        <p:nvSpPr>
          <p:cNvPr id="4" name="Footer Placeholder 3">
            <a:extLst>
              <a:ext uri="{FF2B5EF4-FFF2-40B4-BE49-F238E27FC236}">
                <a16:creationId xmlns:a16="http://schemas.microsoft.com/office/drawing/2014/main" xmlns="" id="{4604ABAF-28BA-4C75-8C11-C90A6DEA16A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7B8C4CF5-295D-46F7-8B27-106D6A9BA1E2}"/>
              </a:ext>
            </a:extLst>
          </p:cNvPr>
          <p:cNvSpPr>
            <a:spLocks noGrp="1"/>
          </p:cNvSpPr>
          <p:nvPr>
            <p:ph type="sldNum" sz="quarter" idx="12"/>
          </p:nvPr>
        </p:nvSpPr>
        <p:spPr/>
        <p:txBody>
          <a:bodyPr/>
          <a:lstStyle/>
          <a:p>
            <a:fld id="{65D1C8DC-08F9-4461-9F07-8A55C070F95A}" type="slidenum">
              <a:rPr lang="en-IN" smtClean="0"/>
              <a:t>‹#›</a:t>
            </a:fld>
            <a:endParaRPr lang="en-IN"/>
          </a:p>
        </p:txBody>
      </p:sp>
    </p:spTree>
    <p:extLst>
      <p:ext uri="{BB962C8B-B14F-4D97-AF65-F5344CB8AC3E}">
        <p14:creationId xmlns:p14="http://schemas.microsoft.com/office/powerpoint/2010/main" val="1282164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0B589FCA-19B0-4C36-9E44-66C8150E4D37}"/>
              </a:ext>
            </a:extLst>
          </p:cNvPr>
          <p:cNvSpPr>
            <a:spLocks noGrp="1"/>
          </p:cNvSpPr>
          <p:nvPr>
            <p:ph type="dt" sz="half" idx="10"/>
          </p:nvPr>
        </p:nvSpPr>
        <p:spPr/>
        <p:txBody>
          <a:bodyPr/>
          <a:lstStyle/>
          <a:p>
            <a:fld id="{CF24120E-DAF6-4EF2-BF63-01B4FBAF778D}" type="datetimeFigureOut">
              <a:rPr lang="en-IN" smtClean="0"/>
              <a:t>31-03-2022</a:t>
            </a:fld>
            <a:endParaRPr lang="en-IN"/>
          </a:p>
        </p:txBody>
      </p:sp>
      <p:sp>
        <p:nvSpPr>
          <p:cNvPr id="3" name="Footer Placeholder 2">
            <a:extLst>
              <a:ext uri="{FF2B5EF4-FFF2-40B4-BE49-F238E27FC236}">
                <a16:creationId xmlns:a16="http://schemas.microsoft.com/office/drawing/2014/main" xmlns="" id="{E07F8076-3BF7-49AA-A1A0-5CC992DA08A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352BF799-9112-4CAF-89F0-2E66B29F61F6}"/>
              </a:ext>
            </a:extLst>
          </p:cNvPr>
          <p:cNvSpPr>
            <a:spLocks noGrp="1"/>
          </p:cNvSpPr>
          <p:nvPr>
            <p:ph type="sldNum" sz="quarter" idx="12"/>
          </p:nvPr>
        </p:nvSpPr>
        <p:spPr/>
        <p:txBody>
          <a:bodyPr/>
          <a:lstStyle/>
          <a:p>
            <a:fld id="{65D1C8DC-08F9-4461-9F07-8A55C070F95A}" type="slidenum">
              <a:rPr lang="en-IN" smtClean="0"/>
              <a:t>‹#›</a:t>
            </a:fld>
            <a:endParaRPr lang="en-IN"/>
          </a:p>
        </p:txBody>
      </p:sp>
    </p:spTree>
    <p:extLst>
      <p:ext uri="{BB962C8B-B14F-4D97-AF65-F5344CB8AC3E}">
        <p14:creationId xmlns:p14="http://schemas.microsoft.com/office/powerpoint/2010/main" val="28371136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98915A-6883-460C-BABB-80286A6E17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CA2F05D7-A660-4474-892F-5A7AB92F52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9D11D85E-CBA6-4B15-91B3-0DD329147F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7F4CA483-8B04-4531-B290-1273191E2870}"/>
              </a:ext>
            </a:extLst>
          </p:cNvPr>
          <p:cNvSpPr>
            <a:spLocks noGrp="1"/>
          </p:cNvSpPr>
          <p:nvPr>
            <p:ph type="dt" sz="half" idx="10"/>
          </p:nvPr>
        </p:nvSpPr>
        <p:spPr/>
        <p:txBody>
          <a:bodyPr/>
          <a:lstStyle/>
          <a:p>
            <a:fld id="{CF24120E-DAF6-4EF2-BF63-01B4FBAF778D}" type="datetimeFigureOut">
              <a:rPr lang="en-IN" smtClean="0"/>
              <a:t>31-03-2022</a:t>
            </a:fld>
            <a:endParaRPr lang="en-IN"/>
          </a:p>
        </p:txBody>
      </p:sp>
      <p:sp>
        <p:nvSpPr>
          <p:cNvPr id="6" name="Footer Placeholder 5">
            <a:extLst>
              <a:ext uri="{FF2B5EF4-FFF2-40B4-BE49-F238E27FC236}">
                <a16:creationId xmlns:a16="http://schemas.microsoft.com/office/drawing/2014/main" xmlns="" id="{477B40E5-EA6A-4CD0-8884-F739DD64B28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1812A661-8242-4E9C-B1EC-B217F0F06D86}"/>
              </a:ext>
            </a:extLst>
          </p:cNvPr>
          <p:cNvSpPr>
            <a:spLocks noGrp="1"/>
          </p:cNvSpPr>
          <p:nvPr>
            <p:ph type="sldNum" sz="quarter" idx="12"/>
          </p:nvPr>
        </p:nvSpPr>
        <p:spPr/>
        <p:txBody>
          <a:bodyPr/>
          <a:lstStyle/>
          <a:p>
            <a:fld id="{65D1C8DC-08F9-4461-9F07-8A55C070F95A}" type="slidenum">
              <a:rPr lang="en-IN" smtClean="0"/>
              <a:t>‹#›</a:t>
            </a:fld>
            <a:endParaRPr lang="en-IN"/>
          </a:p>
        </p:txBody>
      </p:sp>
    </p:spTree>
    <p:extLst>
      <p:ext uri="{BB962C8B-B14F-4D97-AF65-F5344CB8AC3E}">
        <p14:creationId xmlns:p14="http://schemas.microsoft.com/office/powerpoint/2010/main" val="1864722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F298F4-616A-4DF8-9977-8B31C92D74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5A30B5AF-57CF-418B-AA47-53F4E71976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52129669-91CC-48B6-AED7-28EE593BFF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0139997D-805B-4009-B327-27D4CB5DF843}"/>
              </a:ext>
            </a:extLst>
          </p:cNvPr>
          <p:cNvSpPr>
            <a:spLocks noGrp="1"/>
          </p:cNvSpPr>
          <p:nvPr>
            <p:ph type="dt" sz="half" idx="10"/>
          </p:nvPr>
        </p:nvSpPr>
        <p:spPr/>
        <p:txBody>
          <a:bodyPr/>
          <a:lstStyle/>
          <a:p>
            <a:fld id="{CF24120E-DAF6-4EF2-BF63-01B4FBAF778D}" type="datetimeFigureOut">
              <a:rPr lang="en-IN" smtClean="0"/>
              <a:t>31-03-2022</a:t>
            </a:fld>
            <a:endParaRPr lang="en-IN"/>
          </a:p>
        </p:txBody>
      </p:sp>
      <p:sp>
        <p:nvSpPr>
          <p:cNvPr id="6" name="Footer Placeholder 5">
            <a:extLst>
              <a:ext uri="{FF2B5EF4-FFF2-40B4-BE49-F238E27FC236}">
                <a16:creationId xmlns:a16="http://schemas.microsoft.com/office/drawing/2014/main" xmlns="" id="{657E8604-3B06-4059-AE14-DDC10590033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5ED02ECF-A5DD-458D-B526-4C4AD58C0214}"/>
              </a:ext>
            </a:extLst>
          </p:cNvPr>
          <p:cNvSpPr>
            <a:spLocks noGrp="1"/>
          </p:cNvSpPr>
          <p:nvPr>
            <p:ph type="sldNum" sz="quarter" idx="12"/>
          </p:nvPr>
        </p:nvSpPr>
        <p:spPr/>
        <p:txBody>
          <a:bodyPr/>
          <a:lstStyle/>
          <a:p>
            <a:fld id="{65D1C8DC-08F9-4461-9F07-8A55C070F95A}" type="slidenum">
              <a:rPr lang="en-IN" smtClean="0"/>
              <a:t>‹#›</a:t>
            </a:fld>
            <a:endParaRPr lang="en-IN"/>
          </a:p>
        </p:txBody>
      </p:sp>
    </p:spTree>
    <p:extLst>
      <p:ext uri="{BB962C8B-B14F-4D97-AF65-F5344CB8AC3E}">
        <p14:creationId xmlns:p14="http://schemas.microsoft.com/office/powerpoint/2010/main" val="10432039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6F4FDB19-AD9D-4C62-AB16-B36CA3F46B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01CA7886-3EFE-42A1-886A-607E576453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8319C8E5-B63E-49D9-B21D-B7CC93F254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24120E-DAF6-4EF2-BF63-01B4FBAF778D}" type="datetimeFigureOut">
              <a:rPr lang="en-IN" smtClean="0"/>
              <a:t>31-03-2022</a:t>
            </a:fld>
            <a:endParaRPr lang="en-IN"/>
          </a:p>
        </p:txBody>
      </p:sp>
      <p:sp>
        <p:nvSpPr>
          <p:cNvPr id="5" name="Footer Placeholder 4">
            <a:extLst>
              <a:ext uri="{FF2B5EF4-FFF2-40B4-BE49-F238E27FC236}">
                <a16:creationId xmlns:a16="http://schemas.microsoft.com/office/drawing/2014/main" xmlns="" id="{B990A3E1-AD86-4F5F-A96A-9630171EC0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72A57BDE-5647-43A3-BBE6-6206138385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D1C8DC-08F9-4461-9F07-8A55C070F95A}" type="slidenum">
              <a:rPr lang="en-IN" smtClean="0"/>
              <a:t>‹#›</a:t>
            </a:fld>
            <a:endParaRPr lang="en-IN"/>
          </a:p>
        </p:txBody>
      </p:sp>
    </p:spTree>
    <p:extLst>
      <p:ext uri="{BB962C8B-B14F-4D97-AF65-F5344CB8AC3E}">
        <p14:creationId xmlns:p14="http://schemas.microsoft.com/office/powerpoint/2010/main" val="10500254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74.jpeg"/><Relationship Id="rId4" Type="http://schemas.openxmlformats.org/officeDocument/2006/relationships/image" Target="../media/image7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2.xml"/><Relationship Id="rId4" Type="http://schemas.openxmlformats.org/officeDocument/2006/relationships/image" Target="../media/image79.jpe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eg"/><Relationship Id="rId1" Type="http://schemas.openxmlformats.org/officeDocument/2006/relationships/slideLayout" Target="../slideLayouts/slideLayout2.xml"/><Relationship Id="rId4" Type="http://schemas.openxmlformats.org/officeDocument/2006/relationships/image" Target="../media/image85.jpe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gif"/><Relationship Id="rId1" Type="http://schemas.openxmlformats.org/officeDocument/2006/relationships/slideLayout" Target="../slideLayouts/slideLayout2.xml"/><Relationship Id="rId4" Type="http://schemas.openxmlformats.org/officeDocument/2006/relationships/image" Target="../media/image88.jpe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jpe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2.xml"/><Relationship Id="rId4" Type="http://schemas.openxmlformats.org/officeDocument/2006/relationships/image" Target="../media/image101.jpe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hyperlink" Target="https://www.javatpoint.com/computer-graphics-plotters" TargetMode="External"/><Relationship Id="rId2" Type="http://schemas.openxmlformats.org/officeDocument/2006/relationships/hyperlink" Target="https://www.javatpoint.com/computer-graphics-output-devices#printers" TargetMode="Externa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06.gif"/><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Layout" Target="../slideLayouts/slideLayout2.xml"/><Relationship Id="rId4" Type="http://schemas.openxmlformats.org/officeDocument/2006/relationships/image" Target="../media/image109.jpe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12.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13.gif"/><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18.gif"/><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inventordesigngallery.autodesk.com/adsk/servlet/limage?siteID=3485943&amp;id=4534448&amp;imageID=4534451"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gi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8FD80A-C159-4795-B368-E23EE7545C1E}"/>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What is Computer Graphics?</a:t>
            </a:r>
          </a:p>
        </p:txBody>
      </p:sp>
      <p:sp>
        <p:nvSpPr>
          <p:cNvPr id="3" name="Content Placeholder 2">
            <a:extLst>
              <a:ext uri="{FF2B5EF4-FFF2-40B4-BE49-F238E27FC236}">
                <a16:creationId xmlns:a16="http://schemas.microsoft.com/office/drawing/2014/main" xmlns="" id="{569B7642-0A2D-4642-AAE2-4C4DFDE871E0}"/>
              </a:ext>
            </a:extLst>
          </p:cNvPr>
          <p:cNvSpPr>
            <a:spLocks noGrp="1"/>
          </p:cNvSpPr>
          <p:nvPr>
            <p:ph idx="1"/>
          </p:nvPr>
        </p:nvSpPr>
        <p:spPr/>
        <p:txBody>
          <a:bodyPr>
            <a:normAutofit/>
          </a:bodyPr>
          <a:lstStyle/>
          <a:p>
            <a:pPr algn="just"/>
            <a:r>
              <a:rPr lang="en-IN" dirty="0">
                <a:latin typeface="Times New Roman" panose="02020603050405020304" pitchFamily="18" charset="0"/>
                <a:cs typeface="Times New Roman" panose="02020603050405020304" pitchFamily="18" charset="0"/>
              </a:rPr>
              <a:t>Computer Graphics involves </a:t>
            </a:r>
            <a:r>
              <a:rPr lang="en-IN" b="1" dirty="0">
                <a:latin typeface="Times New Roman" panose="02020603050405020304" pitchFamily="18" charset="0"/>
                <a:cs typeface="Times New Roman" panose="02020603050405020304" pitchFamily="18" charset="0"/>
              </a:rPr>
              <a:t>display, manipulation and storage </a:t>
            </a:r>
            <a:r>
              <a:rPr lang="en-IN" dirty="0">
                <a:latin typeface="Times New Roman" panose="02020603050405020304" pitchFamily="18" charset="0"/>
                <a:cs typeface="Times New Roman" panose="02020603050405020304" pitchFamily="18" charset="0"/>
              </a:rPr>
              <a:t>of pictures and experimental data for proper visualization using a computer. </a:t>
            </a:r>
          </a:p>
          <a:p>
            <a:pPr algn="just"/>
            <a:r>
              <a:rPr lang="en-IN" dirty="0">
                <a:latin typeface="Times New Roman" panose="02020603050405020304" pitchFamily="18" charset="0"/>
                <a:cs typeface="Times New Roman" panose="02020603050405020304" pitchFamily="18" charset="0"/>
              </a:rPr>
              <a:t>Typical graphics system comprises of a host computer with support of fast processor, large memory, frame buffer </a:t>
            </a:r>
          </a:p>
          <a:p>
            <a:pPr marL="457200" lvl="1" indent="0" algn="just">
              <a:buNone/>
            </a:pPr>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 Display devices (colour monitors)</a:t>
            </a:r>
          </a:p>
          <a:p>
            <a:pPr marL="457200" lvl="1" indent="0" algn="just">
              <a:buNone/>
            </a:pPr>
            <a:r>
              <a:rPr lang="en-IN" b="1" dirty="0">
                <a:latin typeface="Times New Roman" panose="02020603050405020304" pitchFamily="18" charset="0"/>
                <a:cs typeface="Times New Roman" panose="02020603050405020304" pitchFamily="18" charset="0"/>
              </a:rPr>
              <a:t> • Input devices (mouse, keyboard, joystick, touch screen, trackball) </a:t>
            </a:r>
          </a:p>
          <a:p>
            <a:pPr marL="457200" lvl="1" indent="0" algn="just">
              <a:buNone/>
            </a:pPr>
            <a:r>
              <a:rPr lang="en-IN" b="1" dirty="0">
                <a:latin typeface="Times New Roman" panose="02020603050405020304" pitchFamily="18" charset="0"/>
                <a:cs typeface="Times New Roman" panose="02020603050405020304" pitchFamily="18" charset="0"/>
              </a:rPr>
              <a:t>• Output devices (LCD panels, laser printers, colour printers. Plotters etc.) </a:t>
            </a:r>
          </a:p>
          <a:p>
            <a:pPr marL="457200" lvl="1" indent="0" algn="just">
              <a:buNone/>
            </a:pPr>
            <a:r>
              <a:rPr lang="en-IN" b="1" dirty="0">
                <a:latin typeface="Times New Roman" panose="02020603050405020304" pitchFamily="18" charset="0"/>
                <a:cs typeface="Times New Roman" panose="02020603050405020304" pitchFamily="18" charset="0"/>
              </a:rPr>
              <a:t>• Interfacing devices such as, video I/O, TV interface etc.</a:t>
            </a:r>
          </a:p>
        </p:txBody>
      </p:sp>
    </p:spTree>
    <p:extLst>
      <p:ext uri="{BB962C8B-B14F-4D97-AF65-F5344CB8AC3E}">
        <p14:creationId xmlns:p14="http://schemas.microsoft.com/office/powerpoint/2010/main" val="40618987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xmlns="" id="{8C34F2BE-306D-4BCA-8586-1AA47C895230}"/>
              </a:ext>
            </a:extLst>
          </p:cNvPr>
          <p:cNvSpPr>
            <a:spLocks noGrp="1" noChangeArrowheads="1"/>
          </p:cNvSpPr>
          <p:nvPr>
            <p:ph type="title"/>
          </p:nvPr>
        </p:nvSpPr>
        <p:spPr/>
        <p:txBody>
          <a:bodyPr/>
          <a:lstStyle/>
          <a:p>
            <a:pPr eaLnBrk="1" hangingPunct="1"/>
            <a:r>
              <a:rPr lang="en-US" altLang="en-US" b="1" dirty="0">
                <a:latin typeface="Times New Roman" panose="02020603050405020304" pitchFamily="18" charset="0"/>
                <a:cs typeface="Times New Roman" panose="02020603050405020304" pitchFamily="18" charset="0"/>
              </a:rPr>
              <a:t>Movies</a:t>
            </a:r>
            <a:endParaRPr lang="en-GB" altLang="en-US" b="1" dirty="0">
              <a:latin typeface="Times New Roman" panose="02020603050405020304" pitchFamily="18" charset="0"/>
              <a:cs typeface="Times New Roman" panose="02020603050405020304" pitchFamily="18" charset="0"/>
            </a:endParaRPr>
          </a:p>
        </p:txBody>
      </p:sp>
      <p:sp>
        <p:nvSpPr>
          <p:cNvPr id="19459" name="Text Box 3">
            <a:extLst>
              <a:ext uri="{FF2B5EF4-FFF2-40B4-BE49-F238E27FC236}">
                <a16:creationId xmlns:a16="http://schemas.microsoft.com/office/drawing/2014/main" xmlns="" id="{2BC3582E-8841-448E-B563-0C6B9FDA3C70}"/>
              </a:ext>
            </a:extLst>
          </p:cNvPr>
          <p:cNvSpPr txBox="1">
            <a:spLocks noChangeArrowheads="1"/>
          </p:cNvSpPr>
          <p:nvPr/>
        </p:nvSpPr>
        <p:spPr bwMode="auto">
          <a:xfrm>
            <a:off x="8534400" y="6019800"/>
            <a:ext cx="1716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3200">
                <a:solidFill>
                  <a:schemeClr val="tx1"/>
                </a:solidFill>
                <a:latin typeface="Times New Roman" panose="02020603050405020304" pitchFamily="18" charset="0"/>
              </a:defRPr>
            </a:lvl1pPr>
            <a:lvl2pPr marL="742950" indent="-285750" algn="l" eaLnBrk="0" hangingPunct="0">
              <a:spcBef>
                <a:spcPct val="20000"/>
              </a:spcBef>
              <a:buChar char="–"/>
              <a:defRPr sz="2800">
                <a:solidFill>
                  <a:schemeClr val="tx1"/>
                </a:solidFill>
                <a:latin typeface="Times New Roman" panose="02020603050405020304" pitchFamily="18" charset="0"/>
              </a:defRPr>
            </a:lvl2pPr>
            <a:lvl3pPr marL="1143000" indent="-228600" algn="l" eaLnBrk="0" hangingPunct="0">
              <a:spcBef>
                <a:spcPct val="20000"/>
              </a:spcBef>
              <a:buChar char="•"/>
              <a:defRPr sz="2400">
                <a:solidFill>
                  <a:schemeClr val="tx1"/>
                </a:solidFill>
                <a:latin typeface="Times New Roman" panose="02020603050405020304" pitchFamily="18" charset="0"/>
              </a:defRPr>
            </a:lvl3pPr>
            <a:lvl4pPr marL="1600200" indent="-228600" algn="l" eaLnBrk="0" hangingPunct="0">
              <a:spcBef>
                <a:spcPct val="20000"/>
              </a:spcBef>
              <a:buChar char="–"/>
              <a:defRPr sz="2000">
                <a:solidFill>
                  <a:schemeClr val="tx1"/>
                </a:solidFill>
                <a:latin typeface="Times New Roman" panose="02020603050405020304" pitchFamily="18" charset="0"/>
              </a:defRPr>
            </a:lvl4pPr>
            <a:lvl5pPr marL="2057400" indent="-228600" algn="l"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t>H&amp;B 1:2-32</a:t>
            </a:r>
            <a:endParaRPr lang="en-GB" altLang="en-US" sz="2400"/>
          </a:p>
        </p:txBody>
      </p:sp>
      <p:sp>
        <p:nvSpPr>
          <p:cNvPr id="19460" name="Rectangle 5">
            <a:extLst>
              <a:ext uri="{FF2B5EF4-FFF2-40B4-BE49-F238E27FC236}">
                <a16:creationId xmlns:a16="http://schemas.microsoft.com/office/drawing/2014/main" xmlns="" id="{9CB847E0-03A7-4F59-B177-A2BB5930BBD2}"/>
              </a:ext>
            </a:extLst>
          </p:cNvPr>
          <p:cNvSpPr>
            <a:spLocks noChangeArrowheads="1"/>
          </p:cNvSpPr>
          <p:nvPr/>
        </p:nvSpPr>
        <p:spPr bwMode="auto">
          <a:xfrm>
            <a:off x="2667000" y="811213"/>
            <a:ext cx="9144000" cy="3901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20631" rIns="0" bIns="0">
            <a:spAutoFit/>
          </a:bodyPr>
          <a:lstStyle>
            <a:lvl1pPr algn="l" eaLnBrk="0" hangingPunct="0">
              <a:spcBef>
                <a:spcPct val="20000"/>
              </a:spcBef>
              <a:buChar char="•"/>
              <a:defRPr sz="3200">
                <a:solidFill>
                  <a:schemeClr val="tx1"/>
                </a:solidFill>
                <a:latin typeface="Times New Roman" panose="02020603050405020304" pitchFamily="18" charset="0"/>
              </a:defRPr>
            </a:lvl1pPr>
            <a:lvl2pPr marL="742950" indent="-285750" algn="l" eaLnBrk="0" hangingPunct="0">
              <a:spcBef>
                <a:spcPct val="20000"/>
              </a:spcBef>
              <a:buChar char="–"/>
              <a:defRPr sz="2800">
                <a:solidFill>
                  <a:schemeClr val="tx1"/>
                </a:solidFill>
                <a:latin typeface="Times New Roman" panose="02020603050405020304" pitchFamily="18" charset="0"/>
              </a:defRPr>
            </a:lvl2pPr>
            <a:lvl3pPr marL="1143000" indent="-228600" algn="l" eaLnBrk="0" hangingPunct="0">
              <a:spcBef>
                <a:spcPct val="20000"/>
              </a:spcBef>
              <a:buChar char="•"/>
              <a:defRPr sz="2400">
                <a:solidFill>
                  <a:schemeClr val="tx1"/>
                </a:solidFill>
                <a:latin typeface="Times New Roman" panose="02020603050405020304" pitchFamily="18" charset="0"/>
              </a:defRPr>
            </a:lvl3pPr>
            <a:lvl4pPr marL="1600200" indent="-228600" algn="l" eaLnBrk="0" hangingPunct="0">
              <a:spcBef>
                <a:spcPct val="20000"/>
              </a:spcBef>
              <a:buChar char="–"/>
              <a:defRPr sz="2000">
                <a:solidFill>
                  <a:schemeClr val="tx1"/>
                </a:solidFill>
                <a:latin typeface="Times New Roman" panose="02020603050405020304" pitchFamily="18" charset="0"/>
              </a:defRPr>
            </a:lvl4pPr>
            <a:lvl5pPr marL="2057400" indent="-228600" algn="l"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nl-NL" altLang="en-US" sz="2400"/>
          </a:p>
        </p:txBody>
      </p:sp>
      <p:sp>
        <p:nvSpPr>
          <p:cNvPr id="19461" name="Rectangle 6">
            <a:extLst>
              <a:ext uri="{FF2B5EF4-FFF2-40B4-BE49-F238E27FC236}">
                <a16:creationId xmlns:a16="http://schemas.microsoft.com/office/drawing/2014/main" xmlns="" id="{8CC26712-6B80-4E72-812C-6D682779401C}"/>
              </a:ext>
            </a:extLst>
          </p:cNvPr>
          <p:cNvSpPr>
            <a:spLocks noChangeArrowheads="1"/>
          </p:cNvSpPr>
          <p:nvPr/>
        </p:nvSpPr>
        <p:spPr bwMode="auto">
          <a:xfrm>
            <a:off x="2667000" y="811213"/>
            <a:ext cx="9144000" cy="3901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20631" rIns="0" bIns="0">
            <a:spAutoFit/>
          </a:bodyPr>
          <a:lstStyle>
            <a:lvl1pPr algn="l" eaLnBrk="0" hangingPunct="0">
              <a:spcBef>
                <a:spcPct val="20000"/>
              </a:spcBef>
              <a:buChar char="•"/>
              <a:defRPr sz="3200">
                <a:solidFill>
                  <a:schemeClr val="tx1"/>
                </a:solidFill>
                <a:latin typeface="Times New Roman" panose="02020603050405020304" pitchFamily="18" charset="0"/>
              </a:defRPr>
            </a:lvl1pPr>
            <a:lvl2pPr marL="742950" indent="-285750" algn="l" eaLnBrk="0" hangingPunct="0">
              <a:spcBef>
                <a:spcPct val="20000"/>
              </a:spcBef>
              <a:buChar char="–"/>
              <a:defRPr sz="2800">
                <a:solidFill>
                  <a:schemeClr val="tx1"/>
                </a:solidFill>
                <a:latin typeface="Times New Roman" panose="02020603050405020304" pitchFamily="18" charset="0"/>
              </a:defRPr>
            </a:lvl2pPr>
            <a:lvl3pPr marL="1143000" indent="-228600" algn="l" eaLnBrk="0" hangingPunct="0">
              <a:spcBef>
                <a:spcPct val="20000"/>
              </a:spcBef>
              <a:buChar char="•"/>
              <a:defRPr sz="2400">
                <a:solidFill>
                  <a:schemeClr val="tx1"/>
                </a:solidFill>
                <a:latin typeface="Times New Roman" panose="02020603050405020304" pitchFamily="18" charset="0"/>
              </a:defRPr>
            </a:lvl3pPr>
            <a:lvl4pPr marL="1600200" indent="-228600" algn="l" eaLnBrk="0" hangingPunct="0">
              <a:spcBef>
                <a:spcPct val="20000"/>
              </a:spcBef>
              <a:buChar char="–"/>
              <a:defRPr sz="2000">
                <a:solidFill>
                  <a:schemeClr val="tx1"/>
                </a:solidFill>
                <a:latin typeface="Times New Roman" panose="02020603050405020304" pitchFamily="18" charset="0"/>
              </a:defRPr>
            </a:lvl4pPr>
            <a:lvl5pPr marL="2057400" indent="-228600" algn="l"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nl-NL" altLang="en-US" sz="2400"/>
          </a:p>
        </p:txBody>
      </p:sp>
      <p:pic>
        <p:nvPicPr>
          <p:cNvPr id="19462" name="Picture 8" descr="ratatouille">
            <a:extLst>
              <a:ext uri="{FF2B5EF4-FFF2-40B4-BE49-F238E27FC236}">
                <a16:creationId xmlns:a16="http://schemas.microsoft.com/office/drawing/2014/main" xmlns="" id="{7E2615F8-28B9-4ADB-896F-8E151AD8FC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676400"/>
            <a:ext cx="64008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22">
            <a:extLst>
              <a:ext uri="{FF2B5EF4-FFF2-40B4-BE49-F238E27FC236}">
                <a16:creationId xmlns:a16="http://schemas.microsoft.com/office/drawing/2014/main" xmlns="" id="{5AFE3968-BB4B-45E1-9E66-AD7FFCF8E979}"/>
              </a:ext>
            </a:extLst>
          </p:cNvPr>
          <p:cNvGrpSpPr>
            <a:grpSpLocks/>
          </p:cNvGrpSpPr>
          <p:nvPr/>
        </p:nvGrpSpPr>
        <p:grpSpPr bwMode="auto">
          <a:xfrm>
            <a:off x="6858001" y="4648201"/>
            <a:ext cx="841375" cy="1814513"/>
            <a:chOff x="3360" y="2928"/>
            <a:chExt cx="530" cy="1143"/>
          </a:xfrm>
        </p:grpSpPr>
        <p:sp>
          <p:nvSpPr>
            <p:cNvPr id="19480" name="Text Box 9">
              <a:extLst>
                <a:ext uri="{FF2B5EF4-FFF2-40B4-BE49-F238E27FC236}">
                  <a16:creationId xmlns:a16="http://schemas.microsoft.com/office/drawing/2014/main" xmlns="" id="{178493C1-D1D6-4DBC-90D3-09DD02E6C2C5}"/>
                </a:ext>
              </a:extLst>
            </p:cNvPr>
            <p:cNvSpPr txBox="1">
              <a:spLocks noChangeArrowheads="1"/>
            </p:cNvSpPr>
            <p:nvPr/>
          </p:nvSpPr>
          <p:spPr bwMode="auto">
            <a:xfrm>
              <a:off x="3426" y="3744"/>
              <a:ext cx="4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3200">
                  <a:solidFill>
                    <a:schemeClr val="tx1"/>
                  </a:solidFill>
                  <a:latin typeface="Times New Roman" panose="02020603050405020304" pitchFamily="18" charset="0"/>
                </a:defRPr>
              </a:lvl1pPr>
              <a:lvl2pPr marL="742950" indent="-285750" algn="l" eaLnBrk="0" hangingPunct="0">
                <a:spcBef>
                  <a:spcPct val="20000"/>
                </a:spcBef>
                <a:buChar char="–"/>
                <a:defRPr sz="2800">
                  <a:solidFill>
                    <a:schemeClr val="tx1"/>
                  </a:solidFill>
                  <a:latin typeface="Times New Roman" panose="02020603050405020304" pitchFamily="18" charset="0"/>
                </a:defRPr>
              </a:lvl2pPr>
              <a:lvl3pPr marL="1143000" indent="-228600" algn="l" eaLnBrk="0" hangingPunct="0">
                <a:spcBef>
                  <a:spcPct val="20000"/>
                </a:spcBef>
                <a:buChar char="•"/>
                <a:defRPr sz="2400">
                  <a:solidFill>
                    <a:schemeClr val="tx1"/>
                  </a:solidFill>
                  <a:latin typeface="Times New Roman" panose="02020603050405020304" pitchFamily="18" charset="0"/>
                </a:defRPr>
              </a:lvl3pPr>
              <a:lvl4pPr marL="1600200" indent="-228600" algn="l" eaLnBrk="0" hangingPunct="0">
                <a:spcBef>
                  <a:spcPct val="20000"/>
                </a:spcBef>
                <a:buChar char="–"/>
                <a:defRPr sz="2000">
                  <a:solidFill>
                    <a:schemeClr val="tx1"/>
                  </a:solidFill>
                  <a:latin typeface="Times New Roman" panose="02020603050405020304" pitchFamily="18" charset="0"/>
                </a:defRPr>
              </a:lvl4pPr>
              <a:lvl5pPr marL="2057400" indent="-228600" algn="l"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800"/>
                <a:t>hair</a:t>
              </a:r>
              <a:endParaRPr lang="en-GB" altLang="en-US" sz="2800"/>
            </a:p>
          </p:txBody>
        </p:sp>
        <p:sp>
          <p:nvSpPr>
            <p:cNvPr id="19481" name="Line 10">
              <a:extLst>
                <a:ext uri="{FF2B5EF4-FFF2-40B4-BE49-F238E27FC236}">
                  <a16:creationId xmlns:a16="http://schemas.microsoft.com/office/drawing/2014/main" xmlns="" id="{5110BB11-768F-4D86-BC6E-6E4738D268FD}"/>
                </a:ext>
              </a:extLst>
            </p:cNvPr>
            <p:cNvSpPr>
              <a:spLocks noChangeShapeType="1"/>
            </p:cNvSpPr>
            <p:nvPr/>
          </p:nvSpPr>
          <p:spPr bwMode="auto">
            <a:xfrm flipH="1" flipV="1">
              <a:off x="3360" y="2928"/>
              <a:ext cx="240" cy="864"/>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IN"/>
            </a:p>
          </p:txBody>
        </p:sp>
      </p:grpSp>
      <p:grpSp>
        <p:nvGrpSpPr>
          <p:cNvPr id="3" name="Group 23">
            <a:extLst>
              <a:ext uri="{FF2B5EF4-FFF2-40B4-BE49-F238E27FC236}">
                <a16:creationId xmlns:a16="http://schemas.microsoft.com/office/drawing/2014/main" xmlns="" id="{8B119532-824B-47F3-831F-F25EB33DCD76}"/>
              </a:ext>
            </a:extLst>
          </p:cNvPr>
          <p:cNvGrpSpPr>
            <a:grpSpLocks/>
          </p:cNvGrpSpPr>
          <p:nvPr/>
        </p:nvGrpSpPr>
        <p:grpSpPr bwMode="auto">
          <a:xfrm>
            <a:off x="1828800" y="3733801"/>
            <a:ext cx="2057400" cy="900113"/>
            <a:chOff x="192" y="2352"/>
            <a:chExt cx="1296" cy="567"/>
          </a:xfrm>
        </p:grpSpPr>
        <p:sp>
          <p:nvSpPr>
            <p:cNvPr id="19478" name="Text Box 11">
              <a:extLst>
                <a:ext uri="{FF2B5EF4-FFF2-40B4-BE49-F238E27FC236}">
                  <a16:creationId xmlns:a16="http://schemas.microsoft.com/office/drawing/2014/main" xmlns="" id="{AAB14541-44C8-4C23-832D-0DA5D66D224B}"/>
                </a:ext>
              </a:extLst>
            </p:cNvPr>
            <p:cNvSpPr txBox="1">
              <a:spLocks noChangeArrowheads="1"/>
            </p:cNvSpPr>
            <p:nvPr/>
          </p:nvSpPr>
          <p:spPr bwMode="auto">
            <a:xfrm>
              <a:off x="192" y="2592"/>
              <a:ext cx="61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3200">
                  <a:solidFill>
                    <a:schemeClr val="tx1"/>
                  </a:solidFill>
                  <a:latin typeface="Times New Roman" panose="02020603050405020304" pitchFamily="18" charset="0"/>
                </a:defRPr>
              </a:lvl1pPr>
              <a:lvl2pPr marL="742950" indent="-285750" algn="l" eaLnBrk="0" hangingPunct="0">
                <a:spcBef>
                  <a:spcPct val="20000"/>
                </a:spcBef>
                <a:buChar char="–"/>
                <a:defRPr sz="2800">
                  <a:solidFill>
                    <a:schemeClr val="tx1"/>
                  </a:solidFill>
                  <a:latin typeface="Times New Roman" panose="02020603050405020304" pitchFamily="18" charset="0"/>
                </a:defRPr>
              </a:lvl2pPr>
              <a:lvl3pPr marL="1143000" indent="-228600" algn="l" eaLnBrk="0" hangingPunct="0">
                <a:spcBef>
                  <a:spcPct val="20000"/>
                </a:spcBef>
                <a:buChar char="•"/>
                <a:defRPr sz="2400">
                  <a:solidFill>
                    <a:schemeClr val="tx1"/>
                  </a:solidFill>
                  <a:latin typeface="Times New Roman" panose="02020603050405020304" pitchFamily="18" charset="0"/>
                </a:defRPr>
              </a:lvl3pPr>
              <a:lvl4pPr marL="1600200" indent="-228600" algn="l" eaLnBrk="0" hangingPunct="0">
                <a:spcBef>
                  <a:spcPct val="20000"/>
                </a:spcBef>
                <a:buChar char="–"/>
                <a:defRPr sz="2000">
                  <a:solidFill>
                    <a:schemeClr val="tx1"/>
                  </a:solidFill>
                  <a:latin typeface="Times New Roman" panose="02020603050405020304" pitchFamily="18" charset="0"/>
                </a:defRPr>
              </a:lvl4pPr>
              <a:lvl5pPr marL="2057400" indent="-228600" algn="l"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800"/>
                <a:t>water</a:t>
              </a:r>
              <a:endParaRPr lang="en-GB" altLang="en-US" sz="2800"/>
            </a:p>
          </p:txBody>
        </p:sp>
        <p:sp>
          <p:nvSpPr>
            <p:cNvPr id="19479" name="Line 12">
              <a:extLst>
                <a:ext uri="{FF2B5EF4-FFF2-40B4-BE49-F238E27FC236}">
                  <a16:creationId xmlns:a16="http://schemas.microsoft.com/office/drawing/2014/main" xmlns="" id="{A1A2F2A3-1CFD-46E2-A1B4-1B5DB891CE0E}"/>
                </a:ext>
              </a:extLst>
            </p:cNvPr>
            <p:cNvSpPr>
              <a:spLocks noChangeShapeType="1"/>
            </p:cNvSpPr>
            <p:nvPr/>
          </p:nvSpPr>
          <p:spPr bwMode="auto">
            <a:xfrm flipV="1">
              <a:off x="624" y="2352"/>
              <a:ext cx="864" cy="240"/>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IN"/>
            </a:p>
          </p:txBody>
        </p:sp>
      </p:grpSp>
      <p:grpSp>
        <p:nvGrpSpPr>
          <p:cNvPr id="4" name="Group 26">
            <a:extLst>
              <a:ext uri="{FF2B5EF4-FFF2-40B4-BE49-F238E27FC236}">
                <a16:creationId xmlns:a16="http://schemas.microsoft.com/office/drawing/2014/main" xmlns="" id="{B1D06767-4211-4A22-83BE-A42D10C156F2}"/>
              </a:ext>
            </a:extLst>
          </p:cNvPr>
          <p:cNvGrpSpPr>
            <a:grpSpLocks/>
          </p:cNvGrpSpPr>
          <p:nvPr/>
        </p:nvGrpSpPr>
        <p:grpSpPr bwMode="auto">
          <a:xfrm>
            <a:off x="7215189" y="533400"/>
            <a:ext cx="2098675" cy="1600200"/>
            <a:chOff x="3585" y="336"/>
            <a:chExt cx="1322" cy="1008"/>
          </a:xfrm>
        </p:grpSpPr>
        <p:sp>
          <p:nvSpPr>
            <p:cNvPr id="19476" name="Text Box 13">
              <a:extLst>
                <a:ext uri="{FF2B5EF4-FFF2-40B4-BE49-F238E27FC236}">
                  <a16:creationId xmlns:a16="http://schemas.microsoft.com/office/drawing/2014/main" xmlns="" id="{B63B053C-40A9-4AAA-9585-78F2FC90B35A}"/>
                </a:ext>
              </a:extLst>
            </p:cNvPr>
            <p:cNvSpPr txBox="1">
              <a:spLocks noChangeArrowheads="1"/>
            </p:cNvSpPr>
            <p:nvPr/>
          </p:nvSpPr>
          <p:spPr bwMode="auto">
            <a:xfrm>
              <a:off x="3585" y="336"/>
              <a:ext cx="132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3200">
                  <a:solidFill>
                    <a:schemeClr val="tx1"/>
                  </a:solidFill>
                  <a:latin typeface="Times New Roman" panose="02020603050405020304" pitchFamily="18" charset="0"/>
                </a:defRPr>
              </a:lvl1pPr>
              <a:lvl2pPr marL="742950" indent="-285750" algn="l" eaLnBrk="0" hangingPunct="0">
                <a:spcBef>
                  <a:spcPct val="20000"/>
                </a:spcBef>
                <a:buChar char="–"/>
                <a:defRPr sz="2800">
                  <a:solidFill>
                    <a:schemeClr val="tx1"/>
                  </a:solidFill>
                  <a:latin typeface="Times New Roman" panose="02020603050405020304" pitchFamily="18" charset="0"/>
                </a:defRPr>
              </a:lvl2pPr>
              <a:lvl3pPr marL="1143000" indent="-228600" algn="l" eaLnBrk="0" hangingPunct="0">
                <a:spcBef>
                  <a:spcPct val="20000"/>
                </a:spcBef>
                <a:buChar char="•"/>
                <a:defRPr sz="2400">
                  <a:solidFill>
                    <a:schemeClr val="tx1"/>
                  </a:solidFill>
                  <a:latin typeface="Times New Roman" panose="02020603050405020304" pitchFamily="18" charset="0"/>
                </a:defRPr>
              </a:lvl3pPr>
              <a:lvl4pPr marL="1600200" indent="-228600" algn="l" eaLnBrk="0" hangingPunct="0">
                <a:spcBef>
                  <a:spcPct val="20000"/>
                </a:spcBef>
                <a:buChar char="–"/>
                <a:defRPr sz="2000">
                  <a:solidFill>
                    <a:schemeClr val="tx1"/>
                  </a:solidFill>
                  <a:latin typeface="Times New Roman" panose="02020603050405020304" pitchFamily="18" charset="0"/>
                </a:defRPr>
              </a:lvl4pPr>
              <a:lvl5pPr marL="2057400" indent="-228600" algn="l"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800"/>
                <a:t>depth of field</a:t>
              </a:r>
              <a:endParaRPr lang="en-GB" altLang="en-US" sz="2800"/>
            </a:p>
          </p:txBody>
        </p:sp>
        <p:sp>
          <p:nvSpPr>
            <p:cNvPr id="19477" name="Line 14">
              <a:extLst>
                <a:ext uri="{FF2B5EF4-FFF2-40B4-BE49-F238E27FC236}">
                  <a16:creationId xmlns:a16="http://schemas.microsoft.com/office/drawing/2014/main" xmlns="" id="{4BF3E140-5F78-43CE-9A37-D50EC48627B4}"/>
                </a:ext>
              </a:extLst>
            </p:cNvPr>
            <p:cNvSpPr>
              <a:spLocks noChangeShapeType="1"/>
            </p:cNvSpPr>
            <p:nvPr/>
          </p:nvSpPr>
          <p:spPr bwMode="auto">
            <a:xfrm flipH="1">
              <a:off x="3840" y="672"/>
              <a:ext cx="240" cy="672"/>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IN"/>
            </a:p>
          </p:txBody>
        </p:sp>
      </p:grpSp>
      <p:grpSp>
        <p:nvGrpSpPr>
          <p:cNvPr id="5" name="Group 25">
            <a:extLst>
              <a:ext uri="{FF2B5EF4-FFF2-40B4-BE49-F238E27FC236}">
                <a16:creationId xmlns:a16="http://schemas.microsoft.com/office/drawing/2014/main" xmlns="" id="{D3AC107B-DE4E-48B7-8833-A1F400023F02}"/>
              </a:ext>
            </a:extLst>
          </p:cNvPr>
          <p:cNvGrpSpPr>
            <a:grpSpLocks/>
          </p:cNvGrpSpPr>
          <p:nvPr/>
        </p:nvGrpSpPr>
        <p:grpSpPr bwMode="auto">
          <a:xfrm>
            <a:off x="8791576" y="2636838"/>
            <a:ext cx="1768475" cy="1143000"/>
            <a:chOff x="4512" y="1680"/>
            <a:chExt cx="1114" cy="720"/>
          </a:xfrm>
        </p:grpSpPr>
        <p:sp>
          <p:nvSpPr>
            <p:cNvPr id="19474" name="Text Box 15">
              <a:extLst>
                <a:ext uri="{FF2B5EF4-FFF2-40B4-BE49-F238E27FC236}">
                  <a16:creationId xmlns:a16="http://schemas.microsoft.com/office/drawing/2014/main" xmlns="" id="{96C67536-84EB-4986-9106-2BC7E7671220}"/>
                </a:ext>
              </a:extLst>
            </p:cNvPr>
            <p:cNvSpPr txBox="1">
              <a:spLocks noChangeArrowheads="1"/>
            </p:cNvSpPr>
            <p:nvPr/>
          </p:nvSpPr>
          <p:spPr bwMode="auto">
            <a:xfrm>
              <a:off x="4814" y="1680"/>
              <a:ext cx="8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3200">
                  <a:solidFill>
                    <a:schemeClr val="tx1"/>
                  </a:solidFill>
                  <a:latin typeface="Times New Roman" panose="02020603050405020304" pitchFamily="18" charset="0"/>
                </a:defRPr>
              </a:lvl1pPr>
              <a:lvl2pPr marL="742950" indent="-285750" algn="l" eaLnBrk="0" hangingPunct="0">
                <a:spcBef>
                  <a:spcPct val="20000"/>
                </a:spcBef>
                <a:buChar char="–"/>
                <a:defRPr sz="2800">
                  <a:solidFill>
                    <a:schemeClr val="tx1"/>
                  </a:solidFill>
                  <a:latin typeface="Times New Roman" panose="02020603050405020304" pitchFamily="18" charset="0"/>
                </a:defRPr>
              </a:lvl2pPr>
              <a:lvl3pPr marL="1143000" indent="-228600" algn="l" eaLnBrk="0" hangingPunct="0">
                <a:spcBef>
                  <a:spcPct val="20000"/>
                </a:spcBef>
                <a:buChar char="•"/>
                <a:defRPr sz="2400">
                  <a:solidFill>
                    <a:schemeClr val="tx1"/>
                  </a:solidFill>
                  <a:latin typeface="Times New Roman" panose="02020603050405020304" pitchFamily="18" charset="0"/>
                </a:defRPr>
              </a:lvl3pPr>
              <a:lvl4pPr marL="1600200" indent="-228600" algn="l" eaLnBrk="0" hangingPunct="0">
                <a:spcBef>
                  <a:spcPct val="20000"/>
                </a:spcBef>
                <a:buChar char="–"/>
                <a:defRPr sz="2000">
                  <a:solidFill>
                    <a:schemeClr val="tx1"/>
                  </a:solidFill>
                  <a:latin typeface="Times New Roman" panose="02020603050405020304" pitchFamily="18" charset="0"/>
                </a:defRPr>
              </a:lvl4pPr>
              <a:lvl5pPr marL="2057400" indent="-228600" algn="l"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800"/>
                <a:t>fracture</a:t>
              </a:r>
              <a:endParaRPr lang="en-GB" altLang="en-US" sz="2800"/>
            </a:p>
          </p:txBody>
        </p:sp>
        <p:sp>
          <p:nvSpPr>
            <p:cNvPr id="19475" name="Line 16">
              <a:extLst>
                <a:ext uri="{FF2B5EF4-FFF2-40B4-BE49-F238E27FC236}">
                  <a16:creationId xmlns:a16="http://schemas.microsoft.com/office/drawing/2014/main" xmlns="" id="{EC046F13-6C24-47F3-94EC-20A21BC3C59A}"/>
                </a:ext>
              </a:extLst>
            </p:cNvPr>
            <p:cNvSpPr>
              <a:spLocks noChangeShapeType="1"/>
            </p:cNvSpPr>
            <p:nvPr/>
          </p:nvSpPr>
          <p:spPr bwMode="auto">
            <a:xfrm flipH="1">
              <a:off x="4512" y="1968"/>
              <a:ext cx="576" cy="432"/>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IN"/>
            </a:p>
          </p:txBody>
        </p:sp>
      </p:grpSp>
      <p:grpSp>
        <p:nvGrpSpPr>
          <p:cNvPr id="6" name="Group 27">
            <a:extLst>
              <a:ext uri="{FF2B5EF4-FFF2-40B4-BE49-F238E27FC236}">
                <a16:creationId xmlns:a16="http://schemas.microsoft.com/office/drawing/2014/main" xmlns="" id="{D8D30F5E-DD0F-483F-93C3-BA4B59DED4B6}"/>
              </a:ext>
            </a:extLst>
          </p:cNvPr>
          <p:cNvGrpSpPr>
            <a:grpSpLocks/>
          </p:cNvGrpSpPr>
          <p:nvPr/>
        </p:nvGrpSpPr>
        <p:grpSpPr bwMode="auto">
          <a:xfrm>
            <a:off x="3471863" y="457200"/>
            <a:ext cx="2200275" cy="2438400"/>
            <a:chOff x="1206" y="288"/>
            <a:chExt cx="1386" cy="1536"/>
          </a:xfrm>
        </p:grpSpPr>
        <p:sp>
          <p:nvSpPr>
            <p:cNvPr id="19472" name="Text Box 17">
              <a:extLst>
                <a:ext uri="{FF2B5EF4-FFF2-40B4-BE49-F238E27FC236}">
                  <a16:creationId xmlns:a16="http://schemas.microsoft.com/office/drawing/2014/main" xmlns="" id="{57538D85-ABBB-4B31-927C-51877ED50919}"/>
                </a:ext>
              </a:extLst>
            </p:cNvPr>
            <p:cNvSpPr txBox="1">
              <a:spLocks noChangeArrowheads="1"/>
            </p:cNvSpPr>
            <p:nvPr/>
          </p:nvSpPr>
          <p:spPr bwMode="auto">
            <a:xfrm>
              <a:off x="1206" y="288"/>
              <a:ext cx="108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har char="•"/>
                <a:defRPr sz="3200">
                  <a:solidFill>
                    <a:schemeClr val="tx1"/>
                  </a:solidFill>
                  <a:latin typeface="Times New Roman" panose="02020603050405020304" pitchFamily="18" charset="0"/>
                </a:defRPr>
              </a:lvl1pPr>
              <a:lvl2pPr marL="742950" indent="-285750" algn="l" eaLnBrk="0" hangingPunct="0">
                <a:spcBef>
                  <a:spcPct val="20000"/>
                </a:spcBef>
                <a:buChar char="–"/>
                <a:defRPr sz="2800">
                  <a:solidFill>
                    <a:schemeClr val="tx1"/>
                  </a:solidFill>
                  <a:latin typeface="Times New Roman" panose="02020603050405020304" pitchFamily="18" charset="0"/>
                </a:defRPr>
              </a:lvl2pPr>
              <a:lvl3pPr marL="1143000" indent="-228600" algn="l" eaLnBrk="0" hangingPunct="0">
                <a:spcBef>
                  <a:spcPct val="20000"/>
                </a:spcBef>
                <a:buChar char="•"/>
                <a:defRPr sz="2400">
                  <a:solidFill>
                    <a:schemeClr val="tx1"/>
                  </a:solidFill>
                  <a:latin typeface="Times New Roman" panose="02020603050405020304" pitchFamily="18" charset="0"/>
                </a:defRPr>
              </a:lvl3pPr>
              <a:lvl4pPr marL="1600200" indent="-228600" algn="l" eaLnBrk="0" hangingPunct="0">
                <a:spcBef>
                  <a:spcPct val="20000"/>
                </a:spcBef>
                <a:buChar char="–"/>
                <a:defRPr sz="2000">
                  <a:solidFill>
                    <a:schemeClr val="tx1"/>
                  </a:solidFill>
                  <a:latin typeface="Times New Roman" panose="02020603050405020304" pitchFamily="18" charset="0"/>
                </a:defRPr>
              </a:lvl4pPr>
              <a:lvl5pPr marL="2057400" indent="-228600" algn="l"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800"/>
                <a:t>expression</a:t>
              </a:r>
              <a:endParaRPr lang="en-GB" altLang="en-US" sz="2800"/>
            </a:p>
          </p:txBody>
        </p:sp>
        <p:sp>
          <p:nvSpPr>
            <p:cNvPr id="19473" name="Line 18">
              <a:extLst>
                <a:ext uri="{FF2B5EF4-FFF2-40B4-BE49-F238E27FC236}">
                  <a16:creationId xmlns:a16="http://schemas.microsoft.com/office/drawing/2014/main" xmlns="" id="{A5FC7CBC-C7F2-46A9-9D0D-9D57AA814F0C}"/>
                </a:ext>
              </a:extLst>
            </p:cNvPr>
            <p:cNvSpPr>
              <a:spLocks noChangeShapeType="1"/>
            </p:cNvSpPr>
            <p:nvPr/>
          </p:nvSpPr>
          <p:spPr bwMode="auto">
            <a:xfrm>
              <a:off x="1824" y="624"/>
              <a:ext cx="768" cy="1200"/>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IN"/>
            </a:p>
          </p:txBody>
        </p:sp>
      </p:grpSp>
      <p:grpSp>
        <p:nvGrpSpPr>
          <p:cNvPr id="7" name="Group 24">
            <a:extLst>
              <a:ext uri="{FF2B5EF4-FFF2-40B4-BE49-F238E27FC236}">
                <a16:creationId xmlns:a16="http://schemas.microsoft.com/office/drawing/2014/main" xmlns="" id="{7053935C-5D0C-4640-9F6E-B8915BEE2651}"/>
              </a:ext>
            </a:extLst>
          </p:cNvPr>
          <p:cNvGrpSpPr>
            <a:grpSpLocks/>
          </p:cNvGrpSpPr>
          <p:nvPr/>
        </p:nvGrpSpPr>
        <p:grpSpPr bwMode="auto">
          <a:xfrm>
            <a:off x="3252788" y="4876801"/>
            <a:ext cx="1776412" cy="1738313"/>
            <a:chOff x="1089" y="3072"/>
            <a:chExt cx="1119" cy="1095"/>
          </a:xfrm>
        </p:grpSpPr>
        <p:sp>
          <p:nvSpPr>
            <p:cNvPr id="19470" name="Text Box 19">
              <a:extLst>
                <a:ext uri="{FF2B5EF4-FFF2-40B4-BE49-F238E27FC236}">
                  <a16:creationId xmlns:a16="http://schemas.microsoft.com/office/drawing/2014/main" xmlns="" id="{7F227F98-0058-4395-A15B-EC6C8C91FBAC}"/>
                </a:ext>
              </a:extLst>
            </p:cNvPr>
            <p:cNvSpPr txBox="1">
              <a:spLocks noChangeArrowheads="1"/>
            </p:cNvSpPr>
            <p:nvPr/>
          </p:nvSpPr>
          <p:spPr bwMode="auto">
            <a:xfrm>
              <a:off x="1089" y="3840"/>
              <a:ext cx="97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3200">
                  <a:solidFill>
                    <a:schemeClr val="tx1"/>
                  </a:solidFill>
                  <a:latin typeface="Times New Roman" panose="02020603050405020304" pitchFamily="18" charset="0"/>
                </a:defRPr>
              </a:lvl1pPr>
              <a:lvl2pPr marL="742950" indent="-285750" algn="l" eaLnBrk="0" hangingPunct="0">
                <a:spcBef>
                  <a:spcPct val="20000"/>
                </a:spcBef>
                <a:buChar char="–"/>
                <a:defRPr sz="2800">
                  <a:solidFill>
                    <a:schemeClr val="tx1"/>
                  </a:solidFill>
                  <a:latin typeface="Times New Roman" panose="02020603050405020304" pitchFamily="18" charset="0"/>
                </a:defRPr>
              </a:lvl2pPr>
              <a:lvl3pPr marL="1143000" indent="-228600" algn="l" eaLnBrk="0" hangingPunct="0">
                <a:spcBef>
                  <a:spcPct val="20000"/>
                </a:spcBef>
                <a:buChar char="•"/>
                <a:defRPr sz="2400">
                  <a:solidFill>
                    <a:schemeClr val="tx1"/>
                  </a:solidFill>
                  <a:latin typeface="Times New Roman" panose="02020603050405020304" pitchFamily="18" charset="0"/>
                </a:defRPr>
              </a:lvl3pPr>
              <a:lvl4pPr marL="1600200" indent="-228600" algn="l" eaLnBrk="0" hangingPunct="0">
                <a:spcBef>
                  <a:spcPct val="20000"/>
                </a:spcBef>
                <a:buChar char="–"/>
                <a:defRPr sz="2000">
                  <a:solidFill>
                    <a:schemeClr val="tx1"/>
                  </a:solidFill>
                  <a:latin typeface="Times New Roman" panose="02020603050405020304" pitchFamily="18" charset="0"/>
                </a:defRPr>
              </a:lvl4pPr>
              <a:lvl5pPr marL="2057400" indent="-228600" algn="l"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800"/>
                <a:t>reflection</a:t>
              </a:r>
              <a:endParaRPr lang="en-GB" altLang="en-US" sz="2800"/>
            </a:p>
          </p:txBody>
        </p:sp>
        <p:sp>
          <p:nvSpPr>
            <p:cNvPr id="19471" name="Line 20">
              <a:extLst>
                <a:ext uri="{FF2B5EF4-FFF2-40B4-BE49-F238E27FC236}">
                  <a16:creationId xmlns:a16="http://schemas.microsoft.com/office/drawing/2014/main" xmlns="" id="{A3E7F72A-6D10-45BE-848E-1C27C6780264}"/>
                </a:ext>
              </a:extLst>
            </p:cNvPr>
            <p:cNvSpPr>
              <a:spLocks noChangeShapeType="1"/>
            </p:cNvSpPr>
            <p:nvPr/>
          </p:nvSpPr>
          <p:spPr bwMode="auto">
            <a:xfrm flipV="1">
              <a:off x="1536" y="3072"/>
              <a:ext cx="672" cy="816"/>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IN"/>
            </a:p>
          </p:txBody>
        </p:sp>
      </p:grpSp>
      <p:sp>
        <p:nvSpPr>
          <p:cNvPr id="66581" name="Text Box 21">
            <a:extLst>
              <a:ext uri="{FF2B5EF4-FFF2-40B4-BE49-F238E27FC236}">
                <a16:creationId xmlns:a16="http://schemas.microsoft.com/office/drawing/2014/main" xmlns="" id="{6F437CCF-C57C-4F73-B6C8-B993C1C68C12}"/>
              </a:ext>
            </a:extLst>
          </p:cNvPr>
          <p:cNvSpPr txBox="1">
            <a:spLocks noChangeArrowheads="1"/>
          </p:cNvSpPr>
          <p:nvPr/>
        </p:nvSpPr>
        <p:spPr bwMode="auto">
          <a:xfrm>
            <a:off x="5284788" y="3429001"/>
            <a:ext cx="16240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3200">
                <a:solidFill>
                  <a:schemeClr val="tx1"/>
                </a:solidFill>
                <a:latin typeface="Times New Roman" panose="02020603050405020304" pitchFamily="18" charset="0"/>
              </a:defRPr>
            </a:lvl1pPr>
            <a:lvl2pPr marL="742950" indent="-285750" algn="l" eaLnBrk="0" hangingPunct="0">
              <a:spcBef>
                <a:spcPct val="20000"/>
              </a:spcBef>
              <a:buChar char="–"/>
              <a:defRPr sz="2800">
                <a:solidFill>
                  <a:schemeClr val="tx1"/>
                </a:solidFill>
                <a:latin typeface="Times New Roman" panose="02020603050405020304" pitchFamily="18" charset="0"/>
              </a:defRPr>
            </a:lvl2pPr>
            <a:lvl3pPr marL="1143000" indent="-228600" algn="l" eaLnBrk="0" hangingPunct="0">
              <a:spcBef>
                <a:spcPct val="20000"/>
              </a:spcBef>
              <a:buChar char="•"/>
              <a:defRPr sz="2400">
                <a:solidFill>
                  <a:schemeClr val="tx1"/>
                </a:solidFill>
                <a:latin typeface="Times New Roman" panose="02020603050405020304" pitchFamily="18" charset="0"/>
              </a:defRPr>
            </a:lvl3pPr>
            <a:lvl4pPr marL="1600200" indent="-228600" algn="l" eaLnBrk="0" hangingPunct="0">
              <a:spcBef>
                <a:spcPct val="20000"/>
              </a:spcBef>
              <a:buChar char="–"/>
              <a:defRPr sz="2000">
                <a:solidFill>
                  <a:schemeClr val="tx1"/>
                </a:solidFill>
                <a:latin typeface="Times New Roman" panose="02020603050405020304" pitchFamily="18" charset="0"/>
              </a:defRPr>
            </a:lvl4pPr>
            <a:lvl5pPr marL="2057400" indent="-228600" algn="l"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4000">
                <a:solidFill>
                  <a:srgbClr val="FF3300"/>
                </a:solidFill>
              </a:rPr>
              <a:t>motion</a:t>
            </a:r>
            <a:endParaRPr lang="en-GB" altLang="en-US" sz="4000">
              <a:solidFill>
                <a:srgbClr val="FF33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66581">
                                            <p:txEl>
                                              <p:pRg st="0" end="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81" grpId="0" build="p" autoUpdateAnimBg="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FD1C47B-569D-4D6A-A64F-B844168E8728}"/>
              </a:ext>
            </a:extLst>
          </p:cNvPr>
          <p:cNvSpPr>
            <a:spLocks noGrp="1"/>
          </p:cNvSpPr>
          <p:nvPr>
            <p:ph type="title"/>
          </p:nvPr>
        </p:nvSpPr>
        <p:spPr/>
        <p:txBody>
          <a:bodyPr/>
          <a:lstStyle/>
          <a:p>
            <a:r>
              <a:rPr lang="en-IN" b="1" i="0" u="none" strike="noStrike" baseline="0" dirty="0">
                <a:latin typeface="Times New Roman" panose="02020603050405020304" pitchFamily="18" charset="0"/>
                <a:cs typeface="Times New Roman" panose="02020603050405020304" pitchFamily="18" charset="0"/>
              </a:rPr>
              <a:t>GRAPHICS MONITORS AND WORKSTATIONS</a:t>
            </a:r>
            <a:endParaRPr lang="en-IN" dirty="0"/>
          </a:p>
        </p:txBody>
      </p:sp>
      <p:sp>
        <p:nvSpPr>
          <p:cNvPr id="3" name="Content Placeholder 2">
            <a:extLst>
              <a:ext uri="{FF2B5EF4-FFF2-40B4-BE49-F238E27FC236}">
                <a16:creationId xmlns:a16="http://schemas.microsoft.com/office/drawing/2014/main" xmlns="" id="{EBED4263-C9A3-4A98-A19F-D275E37A2533}"/>
              </a:ext>
            </a:extLst>
          </p:cNvPr>
          <p:cNvSpPr>
            <a:spLocks noGrp="1"/>
          </p:cNvSpPr>
          <p:nvPr>
            <p:ph idx="1"/>
          </p:nvPr>
        </p:nvSpPr>
        <p:spPr/>
        <p:txBody>
          <a:bodyPr>
            <a:normAutofit/>
          </a:bodyPr>
          <a:lstStyle/>
          <a:p>
            <a:pPr algn="just"/>
            <a:r>
              <a:rPr lang="en-IN" sz="2400" i="0" u="none" strike="noStrike" baseline="0" dirty="0">
                <a:latin typeface="Times New Roman" panose="02020603050405020304" pitchFamily="18" charset="0"/>
                <a:cs typeface="Times New Roman" panose="02020603050405020304" pitchFamily="18" charset="0"/>
              </a:rPr>
              <a:t>A typical screen resolution for personal computer systems is </a:t>
            </a:r>
            <a:r>
              <a:rPr lang="en-IN" sz="2400" b="1" i="0" u="none" strike="noStrike" baseline="0" dirty="0">
                <a:latin typeface="Times New Roman" panose="02020603050405020304" pitchFamily="18" charset="0"/>
                <a:cs typeface="Times New Roman" panose="02020603050405020304" pitchFamily="18" charset="0"/>
              </a:rPr>
              <a:t>640 by 480</a:t>
            </a:r>
            <a:r>
              <a:rPr lang="en-IN" sz="2400" i="0" u="none" strike="noStrike" baseline="0" dirty="0">
                <a:latin typeface="Times New Roman" panose="02020603050405020304" pitchFamily="18" charset="0"/>
                <a:cs typeface="Times New Roman" panose="02020603050405020304" pitchFamily="18" charset="0"/>
              </a:rPr>
              <a:t>.</a:t>
            </a:r>
          </a:p>
          <a:p>
            <a:pPr algn="just"/>
            <a:r>
              <a:rPr lang="en-IN" sz="2400" i="0" u="none" strike="noStrike" baseline="0" dirty="0" smtClean="0">
                <a:latin typeface="Times New Roman" panose="02020603050405020304" pitchFamily="18" charset="0"/>
                <a:cs typeface="Times New Roman" panose="02020603050405020304" pitchFamily="18" charset="0"/>
              </a:rPr>
              <a:t>Screen </a:t>
            </a:r>
            <a:r>
              <a:rPr lang="en-IN" sz="2400" i="0" u="none" strike="noStrike" baseline="0" dirty="0">
                <a:latin typeface="Times New Roman" panose="02020603050405020304" pitchFamily="18" charset="0"/>
                <a:cs typeface="Times New Roman" panose="02020603050405020304" pitchFamily="18" charset="0"/>
              </a:rPr>
              <a:t>resolution and other system capabilities vary depending on the size and cost of the system.</a:t>
            </a:r>
          </a:p>
          <a:p>
            <a:pPr algn="just"/>
            <a:r>
              <a:rPr lang="en-IN" sz="2400" i="0" u="none" strike="noStrike" baseline="0" dirty="0">
                <a:latin typeface="Times New Roman" panose="02020603050405020304" pitchFamily="18" charset="0"/>
                <a:cs typeface="Times New Roman" panose="02020603050405020304" pitchFamily="18" charset="0"/>
              </a:rPr>
              <a:t>Diagonal screen dimensions for general-purpose personal computer systems can range from </a:t>
            </a:r>
            <a:r>
              <a:rPr lang="en-IN" sz="2400" b="1" i="0" u="none" strike="noStrike" baseline="0" dirty="0">
                <a:latin typeface="Times New Roman" panose="02020603050405020304" pitchFamily="18" charset="0"/>
                <a:cs typeface="Times New Roman" panose="02020603050405020304" pitchFamily="18" charset="0"/>
              </a:rPr>
              <a:t>12 to 21 inches</a:t>
            </a:r>
            <a:r>
              <a:rPr lang="en-IN" sz="2400" i="0" u="none" strike="noStrike" baseline="0" dirty="0">
                <a:latin typeface="Times New Roman" panose="02020603050405020304" pitchFamily="18" charset="0"/>
                <a:cs typeface="Times New Roman" panose="02020603050405020304" pitchFamily="18" charset="0"/>
              </a:rPr>
              <a:t>, and allowable colour selections range from </a:t>
            </a:r>
            <a:r>
              <a:rPr lang="en-IN" sz="2400" b="1" i="0" u="none" strike="noStrike" baseline="0" dirty="0">
                <a:latin typeface="Times New Roman" panose="02020603050405020304" pitchFamily="18" charset="0"/>
                <a:cs typeface="Times New Roman" panose="02020603050405020304" pitchFamily="18" charset="0"/>
              </a:rPr>
              <a:t>16 to over 32,000. </a:t>
            </a:r>
          </a:p>
          <a:p>
            <a:pPr algn="just"/>
            <a:r>
              <a:rPr lang="en-IN" sz="2400" i="0" u="none" strike="noStrike" baseline="0" dirty="0">
                <a:latin typeface="Times New Roman" panose="02020603050405020304" pitchFamily="18" charset="0"/>
                <a:cs typeface="Times New Roman" panose="02020603050405020304" pitchFamily="18" charset="0"/>
              </a:rPr>
              <a:t>For workstations specifically designed for graphics applications typical </a:t>
            </a:r>
            <a:r>
              <a:rPr lang="en-IN" sz="2400" i="1" u="none" strike="noStrike" baseline="0" dirty="0">
                <a:latin typeface="Times New Roman" panose="02020603050405020304" pitchFamily="18" charset="0"/>
                <a:cs typeface="Times New Roman" panose="02020603050405020304" pitchFamily="18" charset="0"/>
              </a:rPr>
              <a:t>screen </a:t>
            </a:r>
            <a:r>
              <a:rPr lang="en-IN" sz="2400" i="0" u="none" strike="noStrike" baseline="0" dirty="0">
                <a:latin typeface="Times New Roman" panose="02020603050405020304" pitchFamily="18" charset="0"/>
                <a:cs typeface="Times New Roman" panose="02020603050405020304" pitchFamily="18" charset="0"/>
              </a:rPr>
              <a:t>resolution is </a:t>
            </a:r>
            <a:r>
              <a:rPr lang="en-IN" sz="2400" b="1" i="0" u="none" strike="noStrike" baseline="0" dirty="0">
                <a:latin typeface="Times New Roman" panose="02020603050405020304" pitchFamily="18" charset="0"/>
                <a:cs typeface="Times New Roman" panose="02020603050405020304" pitchFamily="18" charset="0"/>
              </a:rPr>
              <a:t>1280 by 1024</a:t>
            </a:r>
            <a:r>
              <a:rPr lang="en-IN" sz="2400" i="0" u="none" strike="noStrike" baseline="0" dirty="0">
                <a:latin typeface="Times New Roman" panose="02020603050405020304" pitchFamily="18" charset="0"/>
                <a:cs typeface="Times New Roman" panose="02020603050405020304" pitchFamily="18" charset="0"/>
              </a:rPr>
              <a:t>, with a screen diagonal of </a:t>
            </a:r>
            <a:r>
              <a:rPr lang="en-IN" sz="2400" b="1" i="0" u="none" strike="noStrike" baseline="0" dirty="0">
                <a:latin typeface="Times New Roman" panose="02020603050405020304" pitchFamily="18" charset="0"/>
                <a:cs typeface="Times New Roman" panose="02020603050405020304" pitchFamily="18" charset="0"/>
              </a:rPr>
              <a:t>16 inches or more</a:t>
            </a:r>
            <a:r>
              <a:rPr lang="en-IN" sz="2400" i="0" u="none" strike="noStrike" baseline="0" dirty="0">
                <a:latin typeface="Times New Roman" panose="02020603050405020304" pitchFamily="18" charset="0"/>
                <a:cs typeface="Times New Roman" panose="02020603050405020304" pitchFamily="18" charset="0"/>
              </a:rPr>
              <a:t>. </a:t>
            </a:r>
          </a:p>
          <a:p>
            <a:pPr algn="just"/>
            <a:r>
              <a:rPr lang="en-IN" sz="2400" i="0" u="none" strike="noStrike" baseline="0" dirty="0">
                <a:latin typeface="Times New Roman" panose="02020603050405020304" pitchFamily="18" charset="0"/>
                <a:cs typeface="Times New Roman" panose="02020603050405020304" pitchFamily="18" charset="0"/>
              </a:rPr>
              <a:t>Graphics</a:t>
            </a:r>
            <a:r>
              <a:rPr lang="en-IN" sz="2400" dirty="0">
                <a:latin typeface="Times New Roman" panose="02020603050405020304" pitchFamily="18" charset="0"/>
                <a:cs typeface="Times New Roman" panose="02020603050405020304" pitchFamily="18" charset="0"/>
              </a:rPr>
              <a:t> </a:t>
            </a:r>
            <a:r>
              <a:rPr lang="en-IN" sz="2400" i="0" u="none" strike="noStrike" baseline="0" dirty="0">
                <a:latin typeface="Times New Roman" panose="02020603050405020304" pitchFamily="18" charset="0"/>
                <a:cs typeface="Times New Roman" panose="02020603050405020304" pitchFamily="18" charset="0"/>
              </a:rPr>
              <a:t>workstations can be configured with from </a:t>
            </a:r>
            <a:r>
              <a:rPr lang="en-IN" sz="2400" b="1" i="1" u="none" strike="noStrike" baseline="0" dirty="0">
                <a:latin typeface="Times New Roman" panose="02020603050405020304" pitchFamily="18" charset="0"/>
                <a:cs typeface="Times New Roman" panose="02020603050405020304" pitchFamily="18" charset="0"/>
              </a:rPr>
              <a:t>8 </a:t>
            </a:r>
            <a:r>
              <a:rPr lang="en-IN" sz="2400" b="1" i="0" u="none" strike="noStrike" baseline="0" dirty="0">
                <a:latin typeface="Times New Roman" panose="02020603050405020304" pitchFamily="18" charset="0"/>
                <a:cs typeface="Times New Roman" panose="02020603050405020304" pitchFamily="18" charset="0"/>
              </a:rPr>
              <a:t>to 24 bits per pixel </a:t>
            </a:r>
            <a:r>
              <a:rPr lang="en-IN" sz="2400" i="0" u="none" strike="noStrike" baseline="0" dirty="0">
                <a:latin typeface="Times New Roman" panose="02020603050405020304" pitchFamily="18" charset="0"/>
                <a:cs typeface="Times New Roman" panose="02020603050405020304" pitchFamily="18" charset="0"/>
              </a:rPr>
              <a:t>(full-colour systems),with higher screen resolutions, faster processors, and other options available in high-end systems.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43807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4A9563-CBC4-4BC6-8277-8DF402A5CEE7}"/>
              </a:ext>
            </a:extLst>
          </p:cNvPr>
          <p:cNvSpPr>
            <a:spLocks noGrp="1"/>
          </p:cNvSpPr>
          <p:nvPr>
            <p:ph type="title"/>
          </p:nvPr>
        </p:nvSpPr>
        <p:spPr/>
        <p:txBody>
          <a:bodyPr/>
          <a:lstStyle/>
          <a:p>
            <a:r>
              <a:rPr lang="en-IN" b="1" i="0" u="none" strike="noStrike" baseline="0" dirty="0">
                <a:latin typeface="Times New Roman" panose="02020603050405020304" pitchFamily="18" charset="0"/>
                <a:cs typeface="Times New Roman" panose="02020603050405020304" pitchFamily="18" charset="0"/>
              </a:rPr>
              <a:t>GRAPHICS MONITORS AND WORKSTATIONS</a:t>
            </a:r>
            <a:endParaRPr lang="en-IN" dirty="0"/>
          </a:p>
        </p:txBody>
      </p:sp>
      <p:sp>
        <p:nvSpPr>
          <p:cNvPr id="3" name="Content Placeholder 2">
            <a:extLst>
              <a:ext uri="{FF2B5EF4-FFF2-40B4-BE49-F238E27FC236}">
                <a16:creationId xmlns:a16="http://schemas.microsoft.com/office/drawing/2014/main" xmlns="" id="{B24384DB-2E86-4C58-A87F-0DC763F79BD3}"/>
              </a:ext>
            </a:extLst>
          </p:cNvPr>
          <p:cNvSpPr>
            <a:spLocks noGrp="1"/>
          </p:cNvSpPr>
          <p:nvPr>
            <p:ph idx="1"/>
          </p:nvPr>
        </p:nvSpPr>
        <p:spPr>
          <a:xfrm>
            <a:off x="988828" y="1690687"/>
            <a:ext cx="10207256" cy="4802187"/>
          </a:xfrm>
        </p:spPr>
        <p:txBody>
          <a:bodyPr>
            <a:normAutofit/>
          </a:bodyPr>
          <a:lstStyle/>
          <a:p>
            <a:pPr algn="just"/>
            <a:r>
              <a:rPr lang="en-IN" sz="2400" b="0" i="0" u="none" strike="noStrike" baseline="0" dirty="0">
                <a:latin typeface="Times New Roman" panose="02020603050405020304" pitchFamily="18" charset="0"/>
                <a:cs typeface="Times New Roman" panose="02020603050405020304" pitchFamily="18" charset="0"/>
              </a:rPr>
              <a:t>high-definition graphics </a:t>
            </a:r>
            <a:r>
              <a:rPr lang="en-IN" sz="2400" b="0" i="0" u="none" strike="noStrike" baseline="0" dirty="0" smtClean="0">
                <a:latin typeface="Times New Roman" panose="02020603050405020304" pitchFamily="18" charset="0"/>
                <a:cs typeface="Times New Roman" panose="02020603050405020304" pitchFamily="18" charset="0"/>
              </a:rPr>
              <a:t>monitor are </a:t>
            </a:r>
            <a:r>
              <a:rPr lang="en-IN" sz="2400" b="0" i="0" u="none" strike="noStrike" baseline="0" dirty="0">
                <a:latin typeface="Times New Roman" panose="02020603050405020304" pitchFamily="18" charset="0"/>
                <a:cs typeface="Times New Roman" panose="02020603050405020304" pitchFamily="18" charset="0"/>
              </a:rPr>
              <a:t>used in applications such as air traffic control, simulation, medical imaging, and CAD. </a:t>
            </a:r>
          </a:p>
          <a:p>
            <a:pPr algn="just"/>
            <a:r>
              <a:rPr lang="en-IN" sz="2400" b="0" i="0" u="none" strike="noStrike" baseline="0" dirty="0">
                <a:latin typeface="Times New Roman" panose="02020603050405020304" pitchFamily="18" charset="0"/>
                <a:cs typeface="Times New Roman" panose="02020603050405020304" pitchFamily="18" charset="0"/>
              </a:rPr>
              <a:t>This system has a diagonal </a:t>
            </a:r>
            <a:r>
              <a:rPr lang="en-IN" sz="2400" b="1" dirty="0">
                <a:latin typeface="Times New Roman" panose="02020603050405020304" pitchFamily="18" charset="0"/>
                <a:cs typeface="Times New Roman" panose="02020603050405020304" pitchFamily="18" charset="0"/>
              </a:rPr>
              <a:t>screen</a:t>
            </a:r>
            <a:r>
              <a:rPr lang="en-IN" sz="2400" b="1" i="0" u="none" strike="noStrike" baseline="0" dirty="0">
                <a:latin typeface="Times New Roman" panose="02020603050405020304" pitchFamily="18" charset="0"/>
                <a:cs typeface="Times New Roman" panose="02020603050405020304" pitchFamily="18" charset="0"/>
              </a:rPr>
              <a:t> </a:t>
            </a:r>
            <a:r>
              <a:rPr lang="en-IN" sz="2400" b="0" i="0" u="none" strike="noStrike" baseline="0" dirty="0">
                <a:latin typeface="Times New Roman" panose="02020603050405020304" pitchFamily="18" charset="0"/>
                <a:cs typeface="Times New Roman" panose="02020603050405020304" pitchFamily="18" charset="0"/>
              </a:rPr>
              <a:t>size of 27 inches, resolutions ranging from </a:t>
            </a:r>
            <a:r>
              <a:rPr lang="en-IN" sz="2400" b="1" i="0" u="none" strike="noStrike" baseline="0" dirty="0">
                <a:latin typeface="Times New Roman" panose="02020603050405020304" pitchFamily="18" charset="0"/>
                <a:cs typeface="Times New Roman" panose="02020603050405020304" pitchFamily="18" charset="0"/>
              </a:rPr>
              <a:t>2048 </a:t>
            </a:r>
            <a:r>
              <a:rPr lang="en-IN" sz="2400" b="0" i="0" u="none" strike="noStrike" baseline="0" dirty="0">
                <a:latin typeface="Times New Roman" panose="02020603050405020304" pitchFamily="18" charset="0"/>
                <a:cs typeface="Times New Roman" panose="02020603050405020304" pitchFamily="18" charset="0"/>
              </a:rPr>
              <a:t>by </a:t>
            </a:r>
            <a:r>
              <a:rPr lang="en-IN" sz="2400" b="1" i="0" u="none" strike="noStrike" baseline="0" dirty="0">
                <a:latin typeface="Times New Roman" panose="02020603050405020304" pitchFamily="18" charset="0"/>
                <a:cs typeface="Times New Roman" panose="02020603050405020304" pitchFamily="18" charset="0"/>
              </a:rPr>
              <a:t>1536 </a:t>
            </a:r>
            <a:r>
              <a:rPr lang="en-IN" sz="2400" b="0" i="0" u="none" strike="noStrike" baseline="0" dirty="0">
                <a:latin typeface="Times New Roman" panose="02020603050405020304" pitchFamily="18" charset="0"/>
                <a:cs typeface="Times New Roman" panose="02020603050405020304" pitchFamily="18" charset="0"/>
              </a:rPr>
              <a:t>to </a:t>
            </a:r>
            <a:r>
              <a:rPr lang="en-IN" sz="2400" b="1" i="0" u="none" strike="noStrike" baseline="0" dirty="0">
                <a:latin typeface="Times New Roman" panose="02020603050405020304" pitchFamily="18" charset="0"/>
                <a:cs typeface="Times New Roman" panose="02020603050405020304" pitchFamily="18" charset="0"/>
              </a:rPr>
              <a:t>2560 </a:t>
            </a:r>
            <a:r>
              <a:rPr lang="en-IN" sz="2400" b="0" i="0" u="none" strike="noStrike" baseline="0" dirty="0">
                <a:latin typeface="Times New Roman" panose="02020603050405020304" pitchFamily="18" charset="0"/>
                <a:cs typeface="Times New Roman" panose="02020603050405020304" pitchFamily="18" charset="0"/>
              </a:rPr>
              <a:t>by </a:t>
            </a:r>
            <a:r>
              <a:rPr lang="en-IN" sz="2400" b="1" i="0" u="none" strike="noStrike" baseline="0" dirty="0">
                <a:latin typeface="Times New Roman" panose="02020603050405020304" pitchFamily="18" charset="0"/>
                <a:cs typeface="Times New Roman" panose="02020603050405020304" pitchFamily="18" charset="0"/>
              </a:rPr>
              <a:t>2048, </a:t>
            </a:r>
            <a:r>
              <a:rPr lang="en-IN" sz="2400" b="0" i="0" u="none" strike="noStrike" baseline="0" dirty="0">
                <a:latin typeface="Times New Roman" panose="02020603050405020304" pitchFamily="18" charset="0"/>
                <a:cs typeface="Times New Roman" panose="02020603050405020304" pitchFamily="18" charset="0"/>
              </a:rPr>
              <a:t>with refresh rates of 80 Hz or 60 Hz noninterlaced.</a:t>
            </a:r>
          </a:p>
          <a:p>
            <a:pPr algn="l"/>
            <a:endParaRPr lang="en-IN" dirty="0"/>
          </a:p>
        </p:txBody>
      </p:sp>
      <p:pic>
        <p:nvPicPr>
          <p:cNvPr id="2050" name="Picture 2" descr="GenStar | Air Traffic Control Tower &amp; Navigation Monitor | General Digital">
            <a:extLst>
              <a:ext uri="{FF2B5EF4-FFF2-40B4-BE49-F238E27FC236}">
                <a16:creationId xmlns:a16="http://schemas.microsoft.com/office/drawing/2014/main" xmlns="" id="{18349D7C-84E3-4623-AF2D-EE5FEADC03C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14450" y="3178690"/>
            <a:ext cx="4225113" cy="268870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ruput - Home - Video processing, recording, display systems">
            <a:extLst>
              <a:ext uri="{FF2B5EF4-FFF2-40B4-BE49-F238E27FC236}">
                <a16:creationId xmlns:a16="http://schemas.microsoft.com/office/drawing/2014/main" xmlns="" id="{95671C2E-11F9-4C17-B936-A88389B452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750" y="3429000"/>
            <a:ext cx="4876800" cy="197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713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7BEAF86-0462-45C7-81AF-E2BAE8CA9530}"/>
              </a:ext>
            </a:extLst>
          </p:cNvPr>
          <p:cNvSpPr>
            <a:spLocks noGrp="1"/>
          </p:cNvSpPr>
          <p:nvPr>
            <p:ph type="title"/>
          </p:nvPr>
        </p:nvSpPr>
        <p:spPr/>
        <p:txBody>
          <a:bodyPr/>
          <a:lstStyle/>
          <a:p>
            <a:r>
              <a:rPr lang="en-IN" b="1" i="0" u="none" strike="noStrike" baseline="0" dirty="0">
                <a:latin typeface="Times New Roman" panose="02020603050405020304" pitchFamily="18" charset="0"/>
                <a:cs typeface="Times New Roman" panose="02020603050405020304" pitchFamily="18" charset="0"/>
              </a:rPr>
              <a:t>GRAPHICS MONITORS AND WORKSTATIONS</a:t>
            </a:r>
            <a:endParaRPr lang="en-IN" dirty="0"/>
          </a:p>
        </p:txBody>
      </p:sp>
      <p:sp>
        <p:nvSpPr>
          <p:cNvPr id="3" name="Content Placeholder 2">
            <a:extLst>
              <a:ext uri="{FF2B5EF4-FFF2-40B4-BE49-F238E27FC236}">
                <a16:creationId xmlns:a16="http://schemas.microsoft.com/office/drawing/2014/main" xmlns="" id="{0661B975-6BA5-48C0-A90E-E5A1429549D6}"/>
              </a:ext>
            </a:extLst>
          </p:cNvPr>
          <p:cNvSpPr>
            <a:spLocks noGrp="1"/>
          </p:cNvSpPr>
          <p:nvPr>
            <p:ph idx="1"/>
          </p:nvPr>
        </p:nvSpPr>
        <p:spPr/>
        <p:txBody>
          <a:bodyPr>
            <a:normAutofit/>
          </a:bodyPr>
          <a:lstStyle/>
          <a:p>
            <a:pPr algn="just"/>
            <a:r>
              <a:rPr lang="en-IN" sz="2000" b="0" i="0" u="none" strike="noStrike" baseline="0" dirty="0">
                <a:latin typeface="Times New Roman" panose="02020603050405020304" pitchFamily="18" charset="0"/>
                <a:cs typeface="Times New Roman" panose="02020603050405020304" pitchFamily="18" charset="0"/>
              </a:rPr>
              <a:t>A  multiscreen system called the </a:t>
            </a:r>
            <a:r>
              <a:rPr lang="en-IN" sz="2000" b="1" i="0" u="none" strike="noStrike" baseline="0" dirty="0">
                <a:latin typeface="Times New Roman" panose="02020603050405020304" pitchFamily="18" charset="0"/>
                <a:cs typeface="Times New Roman" panose="02020603050405020304" pitchFamily="18" charset="0"/>
              </a:rPr>
              <a:t>Media Wall</a:t>
            </a:r>
            <a:r>
              <a:rPr lang="en-IN" sz="2000" b="0" i="0" u="none" strike="noStrike" baseline="0" dirty="0">
                <a:latin typeface="Times New Roman" panose="02020603050405020304" pitchFamily="18" charset="0"/>
                <a:cs typeface="Times New Roman" panose="02020603050405020304" pitchFamily="18" charset="0"/>
              </a:rPr>
              <a:t>, provide wall-sized display area. </a:t>
            </a:r>
          </a:p>
          <a:p>
            <a:pPr algn="just"/>
            <a:r>
              <a:rPr lang="en-IN" sz="2000" b="0" i="0" u="none" strike="noStrike" baseline="0" dirty="0">
                <a:latin typeface="Times New Roman" panose="02020603050405020304" pitchFamily="18" charset="0"/>
                <a:cs typeface="Times New Roman" panose="02020603050405020304" pitchFamily="18" charset="0"/>
              </a:rPr>
              <a:t>This system is designed for applications that require</a:t>
            </a:r>
            <a:r>
              <a:rPr lang="en-IN" sz="2000" dirty="0">
                <a:latin typeface="Times New Roman" panose="02020603050405020304" pitchFamily="18" charset="0"/>
                <a:cs typeface="Times New Roman" panose="02020603050405020304" pitchFamily="18" charset="0"/>
              </a:rPr>
              <a:t> </a:t>
            </a:r>
            <a:r>
              <a:rPr lang="en-IN" sz="2000" b="0" i="0" u="none" strike="noStrike" baseline="0" dirty="0">
                <a:latin typeface="Times New Roman" panose="02020603050405020304" pitchFamily="18" charset="0"/>
                <a:cs typeface="Times New Roman" panose="02020603050405020304" pitchFamily="18" charset="0"/>
              </a:rPr>
              <a:t>large area displays in brightly lighted environments, such as at trade shows, conventions, retail stores, museums, or passenger terminals. </a:t>
            </a:r>
          </a:p>
          <a:p>
            <a:pPr algn="just"/>
            <a:r>
              <a:rPr lang="en-IN" sz="2000" b="0" i="0" u="none" strike="noStrike" baseline="0" dirty="0" smtClean="0">
                <a:latin typeface="Times New Roman" panose="02020603050405020304" pitchFamily="18" charset="0"/>
                <a:cs typeface="Times New Roman" panose="02020603050405020304" pitchFamily="18" charset="0"/>
              </a:rPr>
              <a:t>Media Wall</a:t>
            </a:r>
            <a:r>
              <a:rPr lang="en-IN" sz="2000" dirty="0" smtClean="0">
                <a:latin typeface="Times New Roman" panose="02020603050405020304" pitchFamily="18" charset="0"/>
                <a:cs typeface="Times New Roman" panose="02020603050405020304" pitchFamily="18" charset="0"/>
              </a:rPr>
              <a:t> </a:t>
            </a:r>
            <a:r>
              <a:rPr lang="en-IN" sz="2000" b="0" i="0" u="none" strike="noStrike" baseline="0" dirty="0">
                <a:latin typeface="Times New Roman" panose="02020603050405020304" pitchFamily="18" charset="0"/>
                <a:cs typeface="Times New Roman" panose="02020603050405020304" pitchFamily="18" charset="0"/>
              </a:rPr>
              <a:t>operates by splitting images into a number of Sections and distributing the </a:t>
            </a:r>
            <a:r>
              <a:rPr lang="en-IN" sz="2000" b="1" i="0" u="none" strike="noStrike" baseline="0" dirty="0">
                <a:latin typeface="Times New Roman" panose="02020603050405020304" pitchFamily="18" charset="0"/>
                <a:cs typeface="Times New Roman" panose="02020603050405020304" pitchFamily="18" charset="0"/>
              </a:rPr>
              <a:t>sec</a:t>
            </a:r>
            <a:r>
              <a:rPr lang="en-IN" sz="2000" b="0" i="0" u="none" strike="noStrike" baseline="0" dirty="0">
                <a:latin typeface="Times New Roman" panose="02020603050405020304" pitchFamily="18" charset="0"/>
                <a:cs typeface="Times New Roman" panose="02020603050405020304" pitchFamily="18" charset="0"/>
              </a:rPr>
              <a:t>tions over an array of monitors or projectors using a graphics adapter and satellite control units. </a:t>
            </a:r>
          </a:p>
          <a:p>
            <a:pPr algn="just"/>
            <a:r>
              <a:rPr lang="en-IN" sz="2000" b="0" i="0" u="none" strike="noStrike" baseline="0" dirty="0">
                <a:latin typeface="Times New Roman" panose="02020603050405020304" pitchFamily="18" charset="0"/>
                <a:cs typeface="Times New Roman" panose="02020603050405020304" pitchFamily="18" charset="0"/>
              </a:rPr>
              <a:t>An array of up to </a:t>
            </a:r>
            <a:r>
              <a:rPr lang="en-IN" sz="2000" b="1" i="0" u="none" strike="noStrike" baseline="0" dirty="0">
                <a:latin typeface="Times New Roman" panose="02020603050405020304" pitchFamily="18" charset="0"/>
                <a:cs typeface="Times New Roman" panose="02020603050405020304" pitchFamily="18" charset="0"/>
              </a:rPr>
              <a:t>5 </a:t>
            </a:r>
            <a:r>
              <a:rPr lang="en-IN" sz="2000" b="0" i="0" u="none" strike="noStrike" baseline="0" dirty="0">
                <a:latin typeface="Times New Roman" panose="02020603050405020304" pitchFamily="18" charset="0"/>
                <a:cs typeface="Times New Roman" panose="02020603050405020304" pitchFamily="18" charset="0"/>
              </a:rPr>
              <a:t>by </a:t>
            </a:r>
            <a:r>
              <a:rPr lang="en-IN" sz="2000" b="1" i="0" u="none" strike="noStrike" baseline="0" dirty="0">
                <a:latin typeface="Times New Roman" panose="02020603050405020304" pitchFamily="18" charset="0"/>
                <a:cs typeface="Times New Roman" panose="02020603050405020304" pitchFamily="18" charset="0"/>
              </a:rPr>
              <a:t>5 </a:t>
            </a:r>
            <a:r>
              <a:rPr lang="en-IN" sz="2000" b="0" i="0" u="none" strike="noStrike" baseline="0" dirty="0">
                <a:latin typeface="Times New Roman" panose="02020603050405020304" pitchFamily="18" charset="0"/>
                <a:cs typeface="Times New Roman" panose="02020603050405020304" pitchFamily="18" charset="0"/>
              </a:rPr>
              <a:t>monitors, each with a resolution of </a:t>
            </a:r>
            <a:r>
              <a:rPr lang="en-IN" sz="2000" b="1" i="1" u="none" strike="noStrike" baseline="0" dirty="0">
                <a:latin typeface="Times New Roman" panose="02020603050405020304" pitchFamily="18" charset="0"/>
                <a:cs typeface="Times New Roman" panose="02020603050405020304" pitchFamily="18" charset="0"/>
              </a:rPr>
              <a:t>640 </a:t>
            </a:r>
            <a:r>
              <a:rPr lang="en-IN" sz="2000" b="0" i="0" u="none" strike="noStrike" baseline="0" dirty="0">
                <a:latin typeface="Times New Roman" panose="02020603050405020304" pitchFamily="18" charset="0"/>
                <a:cs typeface="Times New Roman" panose="02020603050405020304" pitchFamily="18" charset="0"/>
              </a:rPr>
              <a:t>by 480, can be used in the </a:t>
            </a:r>
            <a:r>
              <a:rPr lang="en-IN" sz="2000" b="0" i="0" u="none" strike="noStrike" baseline="0" dirty="0" smtClean="0">
                <a:latin typeface="Times New Roman" panose="02020603050405020304" pitchFamily="18" charset="0"/>
                <a:cs typeface="Times New Roman" panose="02020603050405020304" pitchFamily="18" charset="0"/>
              </a:rPr>
              <a:t>Media Wall </a:t>
            </a:r>
            <a:r>
              <a:rPr lang="en-IN" sz="2000" b="0" i="0" u="none" strike="noStrike" baseline="0" dirty="0">
                <a:latin typeface="Times New Roman" panose="02020603050405020304" pitchFamily="18" charset="0"/>
                <a:cs typeface="Times New Roman" panose="02020603050405020304" pitchFamily="18" charset="0"/>
              </a:rPr>
              <a:t>to provide an overall resolution of </a:t>
            </a:r>
            <a:r>
              <a:rPr lang="en-IN" sz="2000" b="1" i="0" u="none" strike="noStrike" baseline="0" dirty="0">
                <a:latin typeface="Times New Roman" panose="02020603050405020304" pitchFamily="18" charset="0"/>
                <a:cs typeface="Times New Roman" panose="02020603050405020304" pitchFamily="18" charset="0"/>
              </a:rPr>
              <a:t>3200 by 2400 </a:t>
            </a:r>
            <a:r>
              <a:rPr lang="en-IN" sz="2000" b="0" i="0" u="none" strike="noStrike" baseline="0" dirty="0">
                <a:latin typeface="Times New Roman" panose="02020603050405020304" pitchFamily="18" charset="0"/>
                <a:cs typeface="Times New Roman" panose="02020603050405020304" pitchFamily="18" charset="0"/>
              </a:rPr>
              <a:t>for either static scenes or animations. </a:t>
            </a:r>
          </a:p>
          <a:p>
            <a:pPr algn="just"/>
            <a:r>
              <a:rPr lang="en-IN" sz="2000" b="0" i="0" u="none" strike="noStrike" baseline="0" dirty="0">
                <a:latin typeface="Times New Roman" panose="02020603050405020304" pitchFamily="18" charset="0"/>
                <a:cs typeface="Times New Roman" panose="02020603050405020304" pitchFamily="18" charset="0"/>
              </a:rPr>
              <a:t>Scenes </a:t>
            </a:r>
            <a:r>
              <a:rPr lang="en-IN" sz="2000" b="1" i="0" u="none" strike="noStrike" baseline="0" dirty="0">
                <a:latin typeface="Times New Roman" panose="02020603050405020304" pitchFamily="18" charset="0"/>
                <a:cs typeface="Times New Roman" panose="02020603050405020304" pitchFamily="18" charset="0"/>
              </a:rPr>
              <a:t>can be </a:t>
            </a:r>
            <a:r>
              <a:rPr lang="en-IN" sz="2000" b="0" i="0" u="none" strike="noStrike" baseline="0" dirty="0">
                <a:latin typeface="Times New Roman" panose="02020603050405020304" pitchFamily="18" charset="0"/>
                <a:cs typeface="Times New Roman" panose="02020603050405020304" pitchFamily="18" charset="0"/>
              </a:rPr>
              <a:t>displayed behind mullions</a:t>
            </a:r>
            <a:r>
              <a:rPr lang="en-IN" sz="2000" b="1" i="0" u="none" strike="noStrike" baseline="0" dirty="0">
                <a:latin typeface="Times New Roman" panose="02020603050405020304" pitchFamily="18" charset="0"/>
                <a:cs typeface="Times New Roman" panose="02020603050405020304" pitchFamily="18" charset="0"/>
              </a:rPr>
              <a:t> </a:t>
            </a:r>
            <a:r>
              <a:rPr lang="en-IN" sz="2000" b="0" i="0" u="none" strike="noStrike" baseline="0" dirty="0">
                <a:latin typeface="Times New Roman" panose="02020603050405020304" pitchFamily="18" charset="0"/>
                <a:cs typeface="Times New Roman" panose="02020603050405020304" pitchFamily="18" charset="0"/>
              </a:rPr>
              <a:t>or the mullions can be eliminated to display a continuous picture with no breaks between </a:t>
            </a:r>
            <a:r>
              <a:rPr lang="en-IN" sz="2000" b="1" i="0" u="none" strike="noStrike" baseline="0" dirty="0">
                <a:latin typeface="Times New Roman" panose="02020603050405020304" pitchFamily="18" charset="0"/>
                <a:cs typeface="Times New Roman" panose="02020603050405020304" pitchFamily="18" charset="0"/>
              </a:rPr>
              <a:t>the </a:t>
            </a:r>
            <a:r>
              <a:rPr lang="en-IN" sz="2000" b="0" i="0" u="none" strike="noStrike" baseline="0" dirty="0">
                <a:latin typeface="Times New Roman" panose="02020603050405020304" pitchFamily="18" charset="0"/>
                <a:cs typeface="Times New Roman" panose="02020603050405020304" pitchFamily="18" charset="0"/>
              </a:rPr>
              <a:t>various sections.</a:t>
            </a:r>
            <a:endParaRPr lang="en-IN" sz="2000" dirty="0">
              <a:latin typeface="Times New Roman" panose="02020603050405020304" pitchFamily="18" charset="0"/>
              <a:cs typeface="Times New Roman" panose="02020603050405020304" pitchFamily="18" charset="0"/>
            </a:endParaRPr>
          </a:p>
        </p:txBody>
      </p:sp>
      <p:pic>
        <p:nvPicPr>
          <p:cNvPr id="3074" name="Picture 2" descr="21,662 Media Wall Photos and Premium High Res Pictures - Getty Images">
            <a:extLst>
              <a:ext uri="{FF2B5EF4-FFF2-40B4-BE49-F238E27FC236}">
                <a16:creationId xmlns:a16="http://schemas.microsoft.com/office/drawing/2014/main" xmlns="" id="{2791A91D-2107-4A30-B30F-6383537A34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7488" y="4653442"/>
            <a:ext cx="4210493" cy="2108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27378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7C35C9-9AD2-4A57-B1B0-926E53212893}"/>
              </a:ext>
            </a:extLst>
          </p:cNvPr>
          <p:cNvSpPr>
            <a:spLocks noGrp="1"/>
          </p:cNvSpPr>
          <p:nvPr>
            <p:ph type="title"/>
          </p:nvPr>
        </p:nvSpPr>
        <p:spPr/>
        <p:txBody>
          <a:bodyPr/>
          <a:lstStyle/>
          <a:p>
            <a:r>
              <a:rPr lang="en-IN" b="1" i="0" u="none" strike="noStrike" baseline="0" dirty="0">
                <a:latin typeface="Times New Roman" panose="02020603050405020304" pitchFamily="18" charset="0"/>
                <a:cs typeface="Times New Roman" panose="02020603050405020304" pitchFamily="18" charset="0"/>
              </a:rPr>
              <a:t>GRAPHICS MONITORS AND WORKSTATIONS</a:t>
            </a:r>
            <a:endParaRPr lang="en-IN" dirty="0"/>
          </a:p>
        </p:txBody>
      </p:sp>
      <p:sp>
        <p:nvSpPr>
          <p:cNvPr id="3" name="Content Placeholder 2">
            <a:extLst>
              <a:ext uri="{FF2B5EF4-FFF2-40B4-BE49-F238E27FC236}">
                <a16:creationId xmlns:a16="http://schemas.microsoft.com/office/drawing/2014/main" xmlns="" id="{A4C6D34B-7464-4C66-A83C-8147810E56C9}"/>
              </a:ext>
            </a:extLst>
          </p:cNvPr>
          <p:cNvSpPr>
            <a:spLocks noGrp="1"/>
          </p:cNvSpPr>
          <p:nvPr>
            <p:ph idx="1"/>
          </p:nvPr>
        </p:nvSpPr>
        <p:spPr/>
        <p:txBody>
          <a:bodyPr>
            <a:normAutofit/>
          </a:bodyPr>
          <a:lstStyle/>
          <a:p>
            <a:pPr algn="just"/>
            <a:r>
              <a:rPr lang="en-IN" sz="2400" i="0" u="none" strike="noStrike" baseline="0" dirty="0">
                <a:latin typeface="Times New Roman" panose="02020603050405020304" pitchFamily="18" charset="0"/>
                <a:cs typeface="Times New Roman" panose="02020603050405020304" pitchFamily="18" charset="0"/>
              </a:rPr>
              <a:t>Many graphics workstations, such as some of those are configured with two monitors.</a:t>
            </a:r>
          </a:p>
          <a:p>
            <a:pPr algn="just"/>
            <a:r>
              <a:rPr lang="en-IN" sz="2400" i="0" u="none" strike="noStrike" baseline="0" dirty="0">
                <a:latin typeface="Times New Roman" panose="02020603050405020304" pitchFamily="18" charset="0"/>
                <a:cs typeface="Times New Roman" panose="02020603050405020304" pitchFamily="18" charset="0"/>
              </a:rPr>
              <a:t>One monitor can be used to show all features of an object or scene, while the second monitor displays the detail in some part of the picture.</a:t>
            </a:r>
          </a:p>
          <a:p>
            <a:pPr algn="just"/>
            <a:r>
              <a:rPr lang="en-IN" sz="2400" i="0" u="none" strike="noStrike" baseline="0" dirty="0">
                <a:latin typeface="Times New Roman" panose="02020603050405020304" pitchFamily="18" charset="0"/>
                <a:cs typeface="Times New Roman" panose="02020603050405020304" pitchFamily="18" charset="0"/>
              </a:rPr>
              <a:t> Another use for dual-monitor systems is to view a picture on one monitor and display graphics options (menus) for manipulating the picture components on the other monitor.</a:t>
            </a:r>
          </a:p>
          <a:p>
            <a:pPr algn="just"/>
            <a:r>
              <a:rPr lang="en-IN" sz="2400" b="1" i="0" u="none" strike="noStrike" baseline="0" dirty="0">
                <a:latin typeface="Times New Roman" panose="02020603050405020304" pitchFamily="18" charset="0"/>
                <a:cs typeface="Times New Roman" panose="02020603050405020304" pitchFamily="18" charset="0"/>
              </a:rPr>
              <a:t>interactive graphics workstations </a:t>
            </a:r>
            <a:r>
              <a:rPr lang="en-IN" sz="2400" i="0" u="none" strike="noStrike" baseline="0" dirty="0">
                <a:latin typeface="Times New Roman" panose="02020603050405020304" pitchFamily="18" charset="0"/>
                <a:cs typeface="Times New Roman" panose="02020603050405020304" pitchFamily="18" charset="0"/>
              </a:rPr>
              <a:t>containing multiple input and other devices. A typical setup for CAD applications. </a:t>
            </a:r>
          </a:p>
          <a:p>
            <a:pPr algn="just"/>
            <a:r>
              <a:rPr lang="en-IN" sz="2400" i="0" u="none" strike="noStrike" baseline="0" dirty="0">
                <a:latin typeface="Times New Roman" panose="02020603050405020304" pitchFamily="18" charset="0"/>
                <a:cs typeface="Times New Roman" panose="02020603050405020304" pitchFamily="18" charset="0"/>
              </a:rPr>
              <a:t>Various keyboards, button boxes, tablets, and mice are attached to the video monitors for use in the design process. </a:t>
            </a:r>
          </a:p>
        </p:txBody>
      </p:sp>
    </p:spTree>
    <p:extLst>
      <p:ext uri="{BB962C8B-B14F-4D97-AF65-F5344CB8AC3E}">
        <p14:creationId xmlns:p14="http://schemas.microsoft.com/office/powerpoint/2010/main" val="375167197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31389F-646F-41EE-A65A-0F5E9E8902A5}"/>
              </a:ext>
            </a:extLst>
          </p:cNvPr>
          <p:cNvSpPr>
            <a:spLocks noGrp="1"/>
          </p:cNvSpPr>
          <p:nvPr>
            <p:ph type="title"/>
          </p:nvPr>
        </p:nvSpPr>
        <p:spPr/>
        <p:txBody>
          <a:bodyPr/>
          <a:lstStyle/>
          <a:p>
            <a:r>
              <a:rPr lang="en-IN" b="1" i="0" dirty="0">
                <a:effectLst/>
                <a:latin typeface="Times New Roman" panose="02020603050405020304" pitchFamily="18" charset="0"/>
                <a:cs typeface="Times New Roman" panose="02020603050405020304" pitchFamily="18" charset="0"/>
              </a:rPr>
              <a:t>Input Devices</a:t>
            </a:r>
            <a:r>
              <a:rPr lang="en-IN" b="0" i="0" dirty="0">
                <a:solidFill>
                  <a:srgbClr val="610B38"/>
                </a:solidFill>
                <a:effectLst/>
                <a:latin typeface="erdana"/>
              </a:rPr>
              <a:t/>
            </a:r>
            <a:br>
              <a:rPr lang="en-IN" b="0" i="0" dirty="0">
                <a:solidFill>
                  <a:srgbClr val="610B38"/>
                </a:solidFill>
                <a:effectLst/>
                <a:latin typeface="erdana"/>
              </a:rPr>
            </a:br>
            <a:endParaRPr lang="en-IN" dirty="0"/>
          </a:p>
        </p:txBody>
      </p:sp>
      <p:sp>
        <p:nvSpPr>
          <p:cNvPr id="3" name="Content Placeholder 2">
            <a:extLst>
              <a:ext uri="{FF2B5EF4-FFF2-40B4-BE49-F238E27FC236}">
                <a16:creationId xmlns:a16="http://schemas.microsoft.com/office/drawing/2014/main" xmlns="" id="{D7FB8400-4647-41AE-BCD5-56EBF5D7CC19}"/>
              </a:ext>
            </a:extLst>
          </p:cNvPr>
          <p:cNvSpPr>
            <a:spLocks noGrp="1"/>
          </p:cNvSpPr>
          <p:nvPr>
            <p:ph idx="1"/>
          </p:nvPr>
        </p:nvSpPr>
        <p:spPr>
          <a:xfrm>
            <a:off x="993648" y="1253331"/>
            <a:ext cx="10515600" cy="4351338"/>
          </a:xfrm>
        </p:spPr>
        <p:txBody>
          <a:bodyPr/>
          <a:lstStyle/>
          <a:p>
            <a:pPr algn="just"/>
            <a:r>
              <a:rPr lang="en-IN" b="0" i="0" dirty="0">
                <a:solidFill>
                  <a:srgbClr val="000000"/>
                </a:solidFill>
                <a:effectLst/>
                <a:latin typeface="Times New Roman" panose="02020603050405020304" pitchFamily="18" charset="0"/>
                <a:cs typeface="Times New Roman" panose="02020603050405020304" pitchFamily="18" charset="0"/>
              </a:rPr>
              <a:t>The Input Devices are the hardware that is used to transfer input to the computer. </a:t>
            </a:r>
          </a:p>
          <a:p>
            <a:pPr algn="just"/>
            <a:r>
              <a:rPr lang="en-IN" b="0" i="0" dirty="0">
                <a:solidFill>
                  <a:srgbClr val="000000"/>
                </a:solidFill>
                <a:effectLst/>
                <a:latin typeface="Times New Roman" panose="02020603050405020304" pitchFamily="18" charset="0"/>
                <a:cs typeface="Times New Roman" panose="02020603050405020304" pitchFamily="18" charset="0"/>
              </a:rPr>
              <a:t>The data can be in the form of text, graphics, sound, and video. Output device display data from the memory of the computer. Output can be text, numeric data, line, polygon, and other objects.</a:t>
            </a:r>
            <a:endParaRPr lang="en-IN" dirty="0">
              <a:latin typeface="Times New Roman" panose="02020603050405020304" pitchFamily="18" charset="0"/>
              <a:cs typeface="Times New Roman" panose="02020603050405020304" pitchFamily="18" charset="0"/>
            </a:endParaRPr>
          </a:p>
        </p:txBody>
      </p:sp>
      <p:pic>
        <p:nvPicPr>
          <p:cNvPr id="4098" name="Picture 2" descr="Input Devices">
            <a:extLst>
              <a:ext uri="{FF2B5EF4-FFF2-40B4-BE49-F238E27FC236}">
                <a16:creationId xmlns:a16="http://schemas.microsoft.com/office/drawing/2014/main" xmlns="" id="{4B33F7A3-8A9A-4F97-BE3F-881E5D2A4A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8850" y="4252433"/>
            <a:ext cx="7734300" cy="1019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86581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FA8647-6462-42DA-82C7-E668FC119AF3}"/>
              </a:ext>
            </a:extLst>
          </p:cNvPr>
          <p:cNvSpPr>
            <a:spLocks noGrp="1"/>
          </p:cNvSpPr>
          <p:nvPr>
            <p:ph type="title"/>
          </p:nvPr>
        </p:nvSpPr>
        <p:spPr/>
        <p:txBody>
          <a:bodyPr/>
          <a:lstStyle/>
          <a:p>
            <a:r>
              <a:rPr lang="en-IN" b="1" i="0" dirty="0">
                <a:effectLst/>
                <a:latin typeface="Times New Roman" panose="02020603050405020304" pitchFamily="18" charset="0"/>
                <a:cs typeface="Times New Roman" panose="02020603050405020304" pitchFamily="18" charset="0"/>
              </a:rPr>
              <a:t>Input Devices</a:t>
            </a:r>
            <a:endParaRPr lang="en-IN" dirty="0"/>
          </a:p>
        </p:txBody>
      </p:sp>
      <p:sp>
        <p:nvSpPr>
          <p:cNvPr id="3" name="Content Placeholder 2">
            <a:extLst>
              <a:ext uri="{FF2B5EF4-FFF2-40B4-BE49-F238E27FC236}">
                <a16:creationId xmlns:a16="http://schemas.microsoft.com/office/drawing/2014/main" xmlns="" id="{26AC83CD-DC02-4059-9720-661196B1DEFA}"/>
              </a:ext>
            </a:extLst>
          </p:cNvPr>
          <p:cNvSpPr>
            <a:spLocks noGrp="1"/>
          </p:cNvSpPr>
          <p:nvPr>
            <p:ph idx="1"/>
          </p:nvPr>
        </p:nvSpPr>
        <p:spPr/>
        <p:txBody>
          <a:bodyPr/>
          <a:lstStyle/>
          <a:p>
            <a:endParaRPr lang="en-IN" dirty="0"/>
          </a:p>
        </p:txBody>
      </p:sp>
      <p:pic>
        <p:nvPicPr>
          <p:cNvPr id="5122" name="Picture 2" descr="Input Devices">
            <a:extLst>
              <a:ext uri="{FF2B5EF4-FFF2-40B4-BE49-F238E27FC236}">
                <a16:creationId xmlns:a16="http://schemas.microsoft.com/office/drawing/2014/main" xmlns="" id="{D0EBDECB-FAFA-4A57-88E8-B9DB9A883A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6433" y="2323547"/>
            <a:ext cx="6428711"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54560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9798C98-DC29-4FC6-A364-C8D98057457A}"/>
              </a:ext>
            </a:extLst>
          </p:cNvPr>
          <p:cNvSpPr>
            <a:spLocks noGrp="1"/>
          </p:cNvSpPr>
          <p:nvPr>
            <p:ph type="title"/>
          </p:nvPr>
        </p:nvSpPr>
        <p:spPr/>
        <p:txBody>
          <a:bodyPr>
            <a:normAutofit/>
          </a:bodyPr>
          <a:lstStyle/>
          <a:p>
            <a:r>
              <a:rPr lang="en-IN" b="1" i="0" u="none" strike="noStrike" baseline="0" dirty="0">
                <a:latin typeface="Times New Roman" panose="02020603050405020304" pitchFamily="18" charset="0"/>
                <a:cs typeface="Times New Roman" panose="02020603050405020304" pitchFamily="18" charset="0"/>
              </a:rPr>
              <a:t>Keyboards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2CE1CA7B-18EB-43AD-8AA8-3A6A345AF232}"/>
              </a:ext>
            </a:extLst>
          </p:cNvPr>
          <p:cNvSpPr>
            <a:spLocks noGrp="1"/>
          </p:cNvSpPr>
          <p:nvPr>
            <p:ph idx="1"/>
          </p:nvPr>
        </p:nvSpPr>
        <p:spPr/>
        <p:txBody>
          <a:bodyPr>
            <a:noAutofit/>
          </a:bodyPr>
          <a:lstStyle/>
          <a:p>
            <a:pPr algn="just"/>
            <a:r>
              <a:rPr lang="en-IN" sz="2000" b="0" i="0" u="none" strike="noStrike" baseline="0" dirty="0">
                <a:latin typeface="Times New Roman" panose="02020603050405020304" pitchFamily="18" charset="0"/>
                <a:cs typeface="Times New Roman" panose="02020603050405020304" pitchFamily="18" charset="0"/>
              </a:rPr>
              <a:t>An alphanumeric keyboard on a graphics system is used primarily as a device for entering text strings. </a:t>
            </a:r>
          </a:p>
          <a:p>
            <a:pPr algn="just"/>
            <a:r>
              <a:rPr lang="en-IN" sz="2000" b="0" i="0" u="none" strike="noStrike" baseline="0" dirty="0">
                <a:latin typeface="Times New Roman" panose="02020603050405020304" pitchFamily="18" charset="0"/>
                <a:cs typeface="Times New Roman" panose="02020603050405020304" pitchFamily="18" charset="0"/>
              </a:rPr>
              <a:t>The keyboard is an efficient device for inputting such nongraphic data as picture labels associated with a graphics display. </a:t>
            </a:r>
          </a:p>
          <a:p>
            <a:pPr algn="just"/>
            <a:r>
              <a:rPr lang="en-IN" sz="2000" b="0" i="0" u="none" strike="noStrike" baseline="0" dirty="0">
                <a:latin typeface="Times New Roman" panose="02020603050405020304" pitchFamily="18" charset="0"/>
                <a:cs typeface="Times New Roman" panose="02020603050405020304" pitchFamily="18" charset="0"/>
              </a:rPr>
              <a:t>Keyboards</a:t>
            </a:r>
            <a:r>
              <a:rPr lang="en-IN" sz="2000" dirty="0">
                <a:latin typeface="Times New Roman" panose="02020603050405020304" pitchFamily="18" charset="0"/>
                <a:cs typeface="Times New Roman" panose="02020603050405020304" pitchFamily="18" charset="0"/>
              </a:rPr>
              <a:t> </a:t>
            </a:r>
            <a:r>
              <a:rPr lang="en-IN" sz="2000" b="0" i="0" u="none" strike="noStrike" baseline="0" dirty="0">
                <a:latin typeface="Times New Roman" panose="02020603050405020304" pitchFamily="18" charset="0"/>
                <a:cs typeface="Times New Roman" panose="02020603050405020304" pitchFamily="18" charset="0"/>
              </a:rPr>
              <a:t>can </a:t>
            </a:r>
            <a:r>
              <a:rPr lang="en-IN" sz="2000" b="1" i="0" u="none" strike="noStrike" baseline="0" dirty="0">
                <a:latin typeface="Times New Roman" panose="02020603050405020304" pitchFamily="18" charset="0"/>
                <a:cs typeface="Times New Roman" panose="02020603050405020304" pitchFamily="18" charset="0"/>
              </a:rPr>
              <a:t>also </a:t>
            </a:r>
            <a:r>
              <a:rPr lang="en-IN" sz="2000" b="0" i="0" u="none" strike="noStrike" baseline="0" dirty="0">
                <a:latin typeface="Times New Roman" panose="02020603050405020304" pitchFamily="18" charset="0"/>
                <a:cs typeface="Times New Roman" panose="02020603050405020304" pitchFamily="18" charset="0"/>
              </a:rPr>
              <a:t>be provided with features to facilitate entry of screen coordinates, menu selections, or graphics functions.</a:t>
            </a:r>
          </a:p>
          <a:p>
            <a:pPr algn="just"/>
            <a:r>
              <a:rPr lang="en-IN" sz="2000" b="1" i="0" u="none" strike="noStrike" baseline="0" dirty="0">
                <a:latin typeface="Times New Roman" panose="02020603050405020304" pitchFamily="18" charset="0"/>
                <a:cs typeface="Times New Roman" panose="02020603050405020304" pitchFamily="18" charset="0"/>
              </a:rPr>
              <a:t>Cursor-control keys </a:t>
            </a:r>
            <a:r>
              <a:rPr lang="en-IN" sz="2000" b="0" i="0" u="none" strike="noStrike" baseline="0" dirty="0">
                <a:latin typeface="Times New Roman" panose="02020603050405020304" pitchFamily="18" charset="0"/>
                <a:cs typeface="Times New Roman" panose="02020603050405020304" pitchFamily="18" charset="0"/>
              </a:rPr>
              <a:t>and </a:t>
            </a:r>
            <a:r>
              <a:rPr lang="en-IN" sz="2000" b="1" i="0" u="none" strike="noStrike" baseline="0" dirty="0">
                <a:latin typeface="Times New Roman" panose="02020603050405020304" pitchFamily="18" charset="0"/>
                <a:cs typeface="Times New Roman" panose="02020603050405020304" pitchFamily="18" charset="0"/>
              </a:rPr>
              <a:t>function keys </a:t>
            </a:r>
            <a:r>
              <a:rPr lang="en-IN" sz="2000" b="0" i="0" u="none" strike="noStrike" baseline="0" dirty="0">
                <a:latin typeface="Times New Roman" panose="02020603050405020304" pitchFamily="18" charset="0"/>
                <a:cs typeface="Times New Roman" panose="02020603050405020304" pitchFamily="18" charset="0"/>
              </a:rPr>
              <a:t>are common features on general purpose keyboards. </a:t>
            </a:r>
          </a:p>
          <a:p>
            <a:pPr algn="just"/>
            <a:r>
              <a:rPr lang="en-IN" sz="2000" b="0" i="0" u="none" strike="noStrike" baseline="0" dirty="0">
                <a:latin typeface="Times New Roman" panose="02020603050405020304" pitchFamily="18" charset="0"/>
                <a:cs typeface="Times New Roman" panose="02020603050405020304" pitchFamily="18" charset="0"/>
              </a:rPr>
              <a:t>Function keys allow users to enter frequently used operations in a single keystroke, and cursor-control keys can be </a:t>
            </a:r>
            <a:r>
              <a:rPr lang="en-IN" sz="2000" b="1" i="0" u="none" strike="noStrike" baseline="0" dirty="0">
                <a:latin typeface="Times New Roman" panose="02020603050405020304" pitchFamily="18" charset="0"/>
                <a:cs typeface="Times New Roman" panose="02020603050405020304" pitchFamily="18" charset="0"/>
              </a:rPr>
              <a:t>used </a:t>
            </a:r>
            <a:r>
              <a:rPr lang="en-IN" sz="2000" b="0" i="0" u="none" strike="noStrike" baseline="0" dirty="0">
                <a:latin typeface="Times New Roman" panose="02020603050405020304" pitchFamily="18" charset="0"/>
                <a:cs typeface="Times New Roman" panose="02020603050405020304" pitchFamily="18" charset="0"/>
              </a:rPr>
              <a:t>to select displayed objects or coordinate positions by positioning the screen cursor. </a:t>
            </a:r>
          </a:p>
          <a:p>
            <a:pPr algn="just"/>
            <a:r>
              <a:rPr lang="en-IN" sz="2000" b="0" i="0" u="none" strike="noStrike" baseline="0" dirty="0">
                <a:latin typeface="Times New Roman" panose="02020603050405020304" pitchFamily="18" charset="0"/>
                <a:cs typeface="Times New Roman" panose="02020603050405020304" pitchFamily="18" charset="0"/>
              </a:rPr>
              <a:t>Other types of cursor-positioning devices, such as a trackball or joystick, are included on some keyboards </a:t>
            </a:r>
          </a:p>
          <a:p>
            <a:pPr algn="just"/>
            <a:r>
              <a:rPr lang="en-IN" sz="2000" b="0" i="0" u="none" strike="noStrike" baseline="0" dirty="0">
                <a:latin typeface="Times New Roman" panose="02020603050405020304" pitchFamily="18" charset="0"/>
                <a:cs typeface="Times New Roman" panose="02020603050405020304" pitchFamily="18" charset="0"/>
              </a:rPr>
              <a:t>Additionally, a numeric keypad is often included on the keyboard for fast entry of numeric data.</a:t>
            </a:r>
          </a:p>
        </p:txBody>
      </p:sp>
    </p:spTree>
    <p:extLst>
      <p:ext uri="{BB962C8B-B14F-4D97-AF65-F5344CB8AC3E}">
        <p14:creationId xmlns:p14="http://schemas.microsoft.com/office/powerpoint/2010/main" val="163825664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EC6FFD-1A5C-4E69-B1B0-268D467718A4}"/>
              </a:ext>
            </a:extLst>
          </p:cNvPr>
          <p:cNvSpPr>
            <a:spLocks noGrp="1"/>
          </p:cNvSpPr>
          <p:nvPr>
            <p:ph type="title"/>
          </p:nvPr>
        </p:nvSpPr>
        <p:spPr/>
        <p:txBody>
          <a:bodyPr/>
          <a:lstStyle/>
          <a:p>
            <a:r>
              <a:rPr lang="en-IN" b="1" i="0" u="none" strike="noStrike" baseline="0" dirty="0">
                <a:latin typeface="Times New Roman" panose="02020603050405020304" pitchFamily="18" charset="0"/>
                <a:cs typeface="Times New Roman" panose="02020603050405020304" pitchFamily="18" charset="0"/>
              </a:rPr>
              <a:t>Keyboards</a:t>
            </a:r>
            <a:endParaRPr lang="en-IN" dirty="0"/>
          </a:p>
        </p:txBody>
      </p:sp>
      <p:pic>
        <p:nvPicPr>
          <p:cNvPr id="6146" name="Picture 2" descr="The Best Keyboards for 2021 | PCMag">
            <a:extLst>
              <a:ext uri="{FF2B5EF4-FFF2-40B4-BE49-F238E27FC236}">
                <a16:creationId xmlns:a16="http://schemas.microsoft.com/office/drawing/2014/main" xmlns="" id="{555EBFAF-423C-4BD4-8C93-41E5FF4545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656" y="2266950"/>
            <a:ext cx="3779176" cy="219809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ikvision DS-1100KI Keyboard with 7'' Touch Screen and 4-Axis Joystick -  MEGATEH.eu online shop EU">
            <a:extLst>
              <a:ext uri="{FF2B5EF4-FFF2-40B4-BE49-F238E27FC236}">
                <a16:creationId xmlns:a16="http://schemas.microsoft.com/office/drawing/2014/main" xmlns="" id="{35E818AC-338E-4CA5-AF65-3853E20890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6475" y="-388923"/>
            <a:ext cx="6819904" cy="57150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Amazon.com: Wireless Gaming Keyboard and Mouse,RGB Backlit Rechargeable  Keyboard Mouse with 4800mAh Battery Metal Panel,Removable Hand Rest  Mechanical Feel Keyboard and 7 Color Gaming Mute Mouse for PC Gamer:  Computers &amp; Accessories">
            <a:extLst>
              <a:ext uri="{FF2B5EF4-FFF2-40B4-BE49-F238E27FC236}">
                <a16:creationId xmlns:a16="http://schemas.microsoft.com/office/drawing/2014/main" xmlns="" id="{78983A86-25D3-49F9-B689-3772005FEFDF}"/>
              </a:ext>
            </a:extLst>
          </p:cNvPr>
          <p:cNvPicPr>
            <a:picLocks noGrp="1" noChangeAspect="1" noChangeArrowheads="1"/>
          </p:cNvPicPr>
          <p:nvPr>
            <p:ph idx="1"/>
          </p:nvPr>
        </p:nvPicPr>
        <p:blipFill>
          <a:blip r:embed="rId5" cstate="print">
            <a:extLst>
              <a:ext uri="{28A0092B-C50C-407E-A947-70E740481C1C}">
                <a14:useLocalDpi xmlns:a14="http://schemas.microsoft.com/office/drawing/2010/main" val="0"/>
              </a:ext>
            </a:extLst>
          </a:blip>
          <a:srcRect/>
          <a:stretch>
            <a:fillRect/>
          </a:stretch>
        </p:blipFill>
        <p:spPr bwMode="auto">
          <a:xfrm>
            <a:off x="3827720" y="4568381"/>
            <a:ext cx="4757351" cy="1924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94778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1D5161-2E67-4EA7-8763-FFB18EF26148}"/>
              </a:ext>
            </a:extLst>
          </p:cNvPr>
          <p:cNvSpPr>
            <a:spLocks noGrp="1"/>
          </p:cNvSpPr>
          <p:nvPr>
            <p:ph type="title"/>
          </p:nvPr>
        </p:nvSpPr>
        <p:spPr/>
        <p:txBody>
          <a:bodyPr/>
          <a:lstStyle/>
          <a:p>
            <a:r>
              <a:rPr lang="en-IN" b="1" i="0" u="none" strike="noStrike" baseline="0" dirty="0">
                <a:latin typeface="Times New Roman" panose="02020603050405020304" pitchFamily="18" charset="0"/>
                <a:cs typeface="Times New Roman" panose="02020603050405020304" pitchFamily="18" charset="0"/>
              </a:rPr>
              <a:t>Keyboards</a:t>
            </a:r>
            <a:endParaRPr lang="en-IN" dirty="0"/>
          </a:p>
        </p:txBody>
      </p:sp>
      <p:sp>
        <p:nvSpPr>
          <p:cNvPr id="3" name="Content Placeholder 2">
            <a:extLst>
              <a:ext uri="{FF2B5EF4-FFF2-40B4-BE49-F238E27FC236}">
                <a16:creationId xmlns:a16="http://schemas.microsoft.com/office/drawing/2014/main" xmlns="" id="{74E2E36D-0F47-4EA1-9202-D09E453FB3E8}"/>
              </a:ext>
            </a:extLst>
          </p:cNvPr>
          <p:cNvSpPr>
            <a:spLocks noGrp="1"/>
          </p:cNvSpPr>
          <p:nvPr>
            <p:ph idx="1"/>
          </p:nvPr>
        </p:nvSpPr>
        <p:spPr/>
        <p:txBody>
          <a:bodyPr>
            <a:normAutofit/>
          </a:bodyPr>
          <a:lstStyle/>
          <a:p>
            <a:pPr algn="just"/>
            <a:r>
              <a:rPr lang="en-IN" sz="2400" b="0" i="0" u="none" strike="noStrike" baseline="0" dirty="0">
                <a:latin typeface="Times New Roman" panose="02020603050405020304" pitchFamily="18" charset="0"/>
                <a:cs typeface="Times New Roman" panose="02020603050405020304" pitchFamily="18" charset="0"/>
              </a:rPr>
              <a:t>For specialized applications, input to a graphics application may come from a set of buttons, dials, or </a:t>
            </a:r>
            <a:r>
              <a:rPr lang="en-IN" sz="2400" b="1" i="0" u="none" strike="noStrike" baseline="0" dirty="0">
                <a:latin typeface="Times New Roman" panose="02020603050405020304" pitchFamily="18" charset="0"/>
                <a:cs typeface="Times New Roman" panose="02020603050405020304" pitchFamily="18" charset="0"/>
              </a:rPr>
              <a:t>switches </a:t>
            </a:r>
            <a:r>
              <a:rPr lang="en-IN" sz="2400" b="0" i="0" u="none" strike="noStrike" baseline="0" dirty="0">
                <a:latin typeface="Times New Roman" panose="02020603050405020304" pitchFamily="18" charset="0"/>
                <a:cs typeface="Times New Roman" panose="02020603050405020304" pitchFamily="18" charset="0"/>
              </a:rPr>
              <a:t>that select data values or customized graphics operations.</a:t>
            </a:r>
          </a:p>
          <a:p>
            <a:pPr algn="just"/>
            <a:r>
              <a:rPr lang="en-IN" sz="2400" b="0" i="0" u="none" strike="noStrike" baseline="0" dirty="0">
                <a:latin typeface="Times New Roman" panose="02020603050405020304" pitchFamily="18" charset="0"/>
                <a:cs typeface="Times New Roman" panose="02020603050405020304" pitchFamily="18" charset="0"/>
              </a:rPr>
              <a:t>Buttons and switches are often </a:t>
            </a:r>
            <a:r>
              <a:rPr lang="en-IN" sz="2400" b="1" i="0" u="none" strike="noStrike" baseline="0" dirty="0">
                <a:latin typeface="Times New Roman" panose="02020603050405020304" pitchFamily="18" charset="0"/>
                <a:cs typeface="Times New Roman" panose="02020603050405020304" pitchFamily="18" charset="0"/>
              </a:rPr>
              <a:t>used </a:t>
            </a:r>
            <a:r>
              <a:rPr lang="en-IN" sz="2400" b="0" i="0" u="none" strike="noStrike" baseline="0" dirty="0">
                <a:latin typeface="Times New Roman" panose="02020603050405020304" pitchFamily="18" charset="0"/>
                <a:cs typeface="Times New Roman" panose="02020603050405020304" pitchFamily="18" charset="0"/>
              </a:rPr>
              <a:t>to input predefined functions, </a:t>
            </a:r>
            <a:r>
              <a:rPr lang="en-IN" sz="2400" b="1" i="0" u="none" strike="noStrike" baseline="0" dirty="0">
                <a:latin typeface="Times New Roman" panose="02020603050405020304" pitchFamily="18" charset="0"/>
                <a:cs typeface="Times New Roman" panose="02020603050405020304" pitchFamily="18" charset="0"/>
              </a:rPr>
              <a:t>and </a:t>
            </a:r>
            <a:r>
              <a:rPr lang="en-IN" sz="2400" b="0" i="0" u="none" strike="noStrike" baseline="0" dirty="0">
                <a:latin typeface="Times New Roman" panose="02020603050405020304" pitchFamily="18" charset="0"/>
                <a:cs typeface="Times New Roman" panose="02020603050405020304" pitchFamily="18" charset="0"/>
              </a:rPr>
              <a:t>dials are common devices for entering </a:t>
            </a:r>
            <a:r>
              <a:rPr lang="en-IN" sz="2400" b="1" i="0" u="none" strike="noStrike" baseline="0" dirty="0">
                <a:latin typeface="Times New Roman" panose="02020603050405020304" pitchFamily="18" charset="0"/>
                <a:cs typeface="Times New Roman" panose="02020603050405020304" pitchFamily="18" charset="0"/>
              </a:rPr>
              <a:t>scalar values. </a:t>
            </a:r>
            <a:endParaRPr lang="en-IN" sz="2400" b="1" dirty="0">
              <a:latin typeface="Times New Roman" panose="02020603050405020304" pitchFamily="18" charset="0"/>
              <a:cs typeface="Times New Roman" panose="02020603050405020304" pitchFamily="18" charset="0"/>
            </a:endParaRPr>
          </a:p>
          <a:p>
            <a:pPr algn="just"/>
            <a:r>
              <a:rPr lang="en-IN" sz="2400" b="0" i="0" u="none" strike="noStrike" baseline="0" dirty="0">
                <a:latin typeface="Times New Roman" panose="02020603050405020304" pitchFamily="18" charset="0"/>
                <a:cs typeface="Times New Roman" panose="02020603050405020304" pitchFamily="18" charset="0"/>
              </a:rPr>
              <a:t>Real numbers within some defined range are selected for input with dial rotations.</a:t>
            </a:r>
          </a:p>
          <a:p>
            <a:pPr algn="just"/>
            <a:r>
              <a:rPr lang="en-IN" sz="2400" b="0" i="0" u="none" strike="noStrike" baseline="0" dirty="0">
                <a:latin typeface="Times New Roman" panose="02020603050405020304" pitchFamily="18" charset="0"/>
                <a:cs typeface="Times New Roman" panose="02020603050405020304" pitchFamily="18" charset="0"/>
              </a:rPr>
              <a:t> Potentiometers are used to measure dial rotations, which are then converted to deflection voltages for cursor movement.</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07221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Jogging keyboard with potentiometer - Planet CNC">
            <a:extLst>
              <a:ext uri="{FF2B5EF4-FFF2-40B4-BE49-F238E27FC236}">
                <a16:creationId xmlns:a16="http://schemas.microsoft.com/office/drawing/2014/main" xmlns="" id="{2E3A99B8-9755-4975-9D60-0D601A5297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5744" y="2033584"/>
            <a:ext cx="6383808" cy="23006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eyboard technology - Wikipedia">
            <a:extLst>
              <a:ext uri="{FF2B5EF4-FFF2-40B4-BE49-F238E27FC236}">
                <a16:creationId xmlns:a16="http://schemas.microsoft.com/office/drawing/2014/main" xmlns="" id="{16DE84A4-25A9-46B6-9D8C-87CDF810969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554480" y="365125"/>
            <a:ext cx="7991856" cy="5739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7655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719BAF-DA94-4273-8F18-C1BA35F38149}"/>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Games</a:t>
            </a:r>
          </a:p>
        </p:txBody>
      </p:sp>
      <p:pic>
        <p:nvPicPr>
          <p:cNvPr id="12290" name="Picture 2" descr="Gaming graphics through the years | GamerNode">
            <a:extLst>
              <a:ext uri="{FF2B5EF4-FFF2-40B4-BE49-F238E27FC236}">
                <a16:creationId xmlns:a16="http://schemas.microsoft.com/office/drawing/2014/main" xmlns="" id="{557F158D-B60A-4BCB-834A-11DF3B042F1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67562" y="1556093"/>
            <a:ext cx="48768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e download 40 Amazing Games Computer Graphics Wallpapers 1920 X 1200  Photo 11 [1920x1200] for your Desktop, Mobile &amp; Tablet | Explore 47+  Amazing Video Game Wallpapers | Hd Video Game Wallpapers,">
            <a:extLst>
              <a:ext uri="{FF2B5EF4-FFF2-40B4-BE49-F238E27FC236}">
                <a16:creationId xmlns:a16="http://schemas.microsoft.com/office/drawing/2014/main" xmlns="" id="{A49A885B-ADA6-4558-B23A-B05596BB65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0656" y="1556092"/>
            <a:ext cx="4423144" cy="2438401"/>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Types of Computer Game Graphics | Digital Graphics Unit 78">
            <a:extLst>
              <a:ext uri="{FF2B5EF4-FFF2-40B4-BE49-F238E27FC236}">
                <a16:creationId xmlns:a16="http://schemas.microsoft.com/office/drawing/2014/main" xmlns="" id="{A89E419C-8955-4515-A058-690847AD28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8580" y="4167872"/>
            <a:ext cx="3505201" cy="2497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7948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4B0C930-6449-4A73-B6CB-D29507D57E90}"/>
              </a:ext>
            </a:extLst>
          </p:cNvPr>
          <p:cNvSpPr>
            <a:spLocks noGrp="1"/>
          </p:cNvSpPr>
          <p:nvPr>
            <p:ph type="title"/>
          </p:nvPr>
        </p:nvSpPr>
        <p:spPr/>
        <p:txBody>
          <a:bodyPr>
            <a:normAutofit/>
          </a:bodyPr>
          <a:lstStyle/>
          <a:p>
            <a:r>
              <a:rPr lang="en-IN" b="1" i="0" u="none" strike="noStrike" baseline="0" dirty="0">
                <a:latin typeface="Times New Roman" panose="02020603050405020304" pitchFamily="18" charset="0"/>
                <a:cs typeface="Times New Roman" panose="02020603050405020304" pitchFamily="18" charset="0"/>
              </a:rPr>
              <a:t>Mouse</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DA165275-A2CC-40FF-A7EE-E353BDEEF10C}"/>
              </a:ext>
            </a:extLst>
          </p:cNvPr>
          <p:cNvSpPr>
            <a:spLocks noGrp="1"/>
          </p:cNvSpPr>
          <p:nvPr>
            <p:ph idx="1"/>
          </p:nvPr>
        </p:nvSpPr>
        <p:spPr/>
        <p:txBody>
          <a:bodyPr>
            <a:noAutofit/>
          </a:bodyPr>
          <a:lstStyle/>
          <a:p>
            <a:pPr algn="just"/>
            <a:r>
              <a:rPr lang="en-IN" sz="2000" i="0" u="none" strike="noStrike" baseline="0" dirty="0">
                <a:latin typeface="Times New Roman" panose="02020603050405020304" pitchFamily="18" charset="0"/>
                <a:cs typeface="Times New Roman" panose="02020603050405020304" pitchFamily="18" charset="0"/>
              </a:rPr>
              <a:t>A mouse is small hand-held box used to position the screen cursor.</a:t>
            </a:r>
          </a:p>
          <a:p>
            <a:pPr algn="just"/>
            <a:r>
              <a:rPr lang="en-IN" sz="2000" i="0" u="none" strike="noStrike" baseline="0" dirty="0">
                <a:latin typeface="Times New Roman" panose="02020603050405020304" pitchFamily="18" charset="0"/>
                <a:cs typeface="Times New Roman" panose="02020603050405020304" pitchFamily="18" charset="0"/>
              </a:rPr>
              <a:t>Wheels or rollers on the bottom of the mouse can be used to record the amount and direction of movement.</a:t>
            </a:r>
          </a:p>
          <a:p>
            <a:pPr algn="just"/>
            <a:r>
              <a:rPr lang="en-IN" sz="2000" i="0" u="none" strike="noStrike" baseline="0" dirty="0">
                <a:latin typeface="Times New Roman" panose="02020603050405020304" pitchFamily="18" charset="0"/>
                <a:cs typeface="Times New Roman" panose="02020603050405020304" pitchFamily="18" charset="0"/>
              </a:rPr>
              <a:t>Another method for detecting mouse motion is with an optical sensor. </a:t>
            </a:r>
          </a:p>
          <a:p>
            <a:pPr algn="just"/>
            <a:r>
              <a:rPr lang="en-IN" sz="2000" i="0" u="none" strike="noStrike" baseline="0" dirty="0">
                <a:latin typeface="Times New Roman" panose="02020603050405020304" pitchFamily="18" charset="0"/>
                <a:cs typeface="Times New Roman" panose="02020603050405020304" pitchFamily="18" charset="0"/>
              </a:rPr>
              <a:t>For these systems, the mouse is moved over a special mouse pad that has a grid of horizontal and vertical lines. </a:t>
            </a:r>
          </a:p>
          <a:p>
            <a:pPr algn="just"/>
            <a:r>
              <a:rPr lang="en-IN" sz="2000" i="0" u="none" strike="noStrike" baseline="0" dirty="0">
                <a:latin typeface="Times New Roman" panose="02020603050405020304" pitchFamily="18" charset="0"/>
                <a:cs typeface="Times New Roman" panose="02020603050405020304" pitchFamily="18" charset="0"/>
              </a:rPr>
              <a:t>The optical sensor detects movement across the lines in the grid.</a:t>
            </a:r>
          </a:p>
          <a:p>
            <a:pPr algn="just"/>
            <a:r>
              <a:rPr lang="en-IN" sz="2000" i="0" u="none" strike="noStrike" baseline="0" dirty="0">
                <a:latin typeface="Times New Roman" panose="02020603050405020304" pitchFamily="18" charset="0"/>
                <a:cs typeface="Times New Roman" panose="02020603050405020304" pitchFamily="18" charset="0"/>
              </a:rPr>
              <a:t>Since a mouse can be picked up and put down at another position without change in cursor movement, it is used for making relative change in the position of the screen cursor. </a:t>
            </a:r>
          </a:p>
          <a:p>
            <a:pPr algn="just"/>
            <a:r>
              <a:rPr lang="en-IN" sz="2000" i="0" u="none" strike="noStrike" baseline="0" dirty="0">
                <a:latin typeface="Times New Roman" panose="02020603050405020304" pitchFamily="18" charset="0"/>
                <a:cs typeface="Times New Roman" panose="02020603050405020304" pitchFamily="18" charset="0"/>
              </a:rPr>
              <a:t>One, two, or three buttons </a:t>
            </a:r>
            <a:r>
              <a:rPr lang="en-IN" sz="2000" i="1" u="none" strike="noStrike" baseline="0" dirty="0">
                <a:latin typeface="Times New Roman" panose="02020603050405020304" pitchFamily="18" charset="0"/>
                <a:cs typeface="Times New Roman" panose="02020603050405020304" pitchFamily="18" charset="0"/>
              </a:rPr>
              <a:t>m </a:t>
            </a:r>
            <a:r>
              <a:rPr lang="en-IN" sz="2000" i="0" u="none" strike="noStrike" baseline="0" dirty="0">
                <a:latin typeface="Times New Roman" panose="02020603050405020304" pitchFamily="18" charset="0"/>
                <a:cs typeface="Times New Roman" panose="02020603050405020304" pitchFamily="18" charset="0"/>
              </a:rPr>
              <a:t>usually included on the top of the mouse for signalling the execution of some operation, such as recording </a:t>
            </a:r>
            <a:r>
              <a:rPr lang="en-IN" sz="2000" dirty="0">
                <a:latin typeface="Times New Roman" panose="02020603050405020304" pitchFamily="18" charset="0"/>
                <a:cs typeface="Times New Roman" panose="02020603050405020304" pitchFamily="18" charset="0"/>
              </a:rPr>
              <a:t>cur</a:t>
            </a:r>
            <a:r>
              <a:rPr lang="en-IN" sz="2000" i="0" u="none" strike="noStrike" baseline="0" dirty="0">
                <a:latin typeface="Times New Roman" panose="02020603050405020304" pitchFamily="18" charset="0"/>
                <a:cs typeface="Times New Roman" panose="02020603050405020304" pitchFamily="18" charset="0"/>
              </a:rPr>
              <a:t>sor position or invoking a function. </a:t>
            </a:r>
          </a:p>
          <a:p>
            <a:pPr algn="just"/>
            <a:r>
              <a:rPr lang="en-IN" sz="2000" i="0" u="none" strike="noStrike" baseline="0" dirty="0">
                <a:latin typeface="Times New Roman" panose="02020603050405020304" pitchFamily="18" charset="0"/>
                <a:cs typeface="Times New Roman" panose="02020603050405020304" pitchFamily="18" charset="0"/>
              </a:rPr>
              <a:t>Most general-purpose graphics systems now include a mouse and a keyboard as the major input devices.</a:t>
            </a:r>
          </a:p>
        </p:txBody>
      </p:sp>
    </p:spTree>
    <p:extLst>
      <p:ext uri="{BB962C8B-B14F-4D97-AF65-F5344CB8AC3E}">
        <p14:creationId xmlns:p14="http://schemas.microsoft.com/office/powerpoint/2010/main" val="15538271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49BD47-8EA9-4A11-ABDF-C91D162755C9}"/>
              </a:ext>
            </a:extLst>
          </p:cNvPr>
          <p:cNvSpPr>
            <a:spLocks noGrp="1"/>
          </p:cNvSpPr>
          <p:nvPr>
            <p:ph type="title"/>
          </p:nvPr>
        </p:nvSpPr>
        <p:spPr/>
        <p:txBody>
          <a:bodyPr/>
          <a:lstStyle/>
          <a:p>
            <a:endParaRPr lang="en-IN"/>
          </a:p>
        </p:txBody>
      </p:sp>
      <p:pic>
        <p:nvPicPr>
          <p:cNvPr id="7170" name="Picture 2" descr="Dell Wireless Mouse-WM126 – Black | Dell USA">
            <a:extLst>
              <a:ext uri="{FF2B5EF4-FFF2-40B4-BE49-F238E27FC236}">
                <a16:creationId xmlns:a16="http://schemas.microsoft.com/office/drawing/2014/main" xmlns="" id="{2A47F39F-A4E9-407F-BE95-BB6DF72D0C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75422"/>
            <a:ext cx="2571750" cy="178117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What's Inside Computer Mouse Ball? - YouTube">
            <a:extLst>
              <a:ext uri="{FF2B5EF4-FFF2-40B4-BE49-F238E27FC236}">
                <a16:creationId xmlns:a16="http://schemas.microsoft.com/office/drawing/2014/main" xmlns="" id="{BAF2485F-55E4-4495-BEB8-E88C7EE920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750" y="2184432"/>
            <a:ext cx="4572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Clearing up misconceptions about laser and optical mice | Windows Central">
            <a:extLst>
              <a:ext uri="{FF2B5EF4-FFF2-40B4-BE49-F238E27FC236}">
                <a16:creationId xmlns:a16="http://schemas.microsoft.com/office/drawing/2014/main" xmlns="" id="{DF8365A2-2F9D-4114-A252-D77C0DC1DACC}"/>
              </a:ext>
            </a:extLst>
          </p:cNvPr>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bwMode="auto">
          <a:xfrm>
            <a:off x="7584025" y="2184432"/>
            <a:ext cx="450881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41430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E677D8-7F40-4E7C-8E78-82E3CFA7EF66}"/>
              </a:ext>
            </a:extLst>
          </p:cNvPr>
          <p:cNvSpPr>
            <a:spLocks noGrp="1"/>
          </p:cNvSpPr>
          <p:nvPr>
            <p:ph type="title"/>
          </p:nvPr>
        </p:nvSpPr>
        <p:spPr/>
        <p:txBody>
          <a:bodyPr/>
          <a:lstStyle/>
          <a:p>
            <a:r>
              <a:rPr lang="en-IN" b="1" i="0" u="none" strike="noStrike" baseline="0" dirty="0">
                <a:latin typeface="Times New Roman" panose="02020603050405020304" pitchFamily="18" charset="0"/>
                <a:cs typeface="Times New Roman" panose="02020603050405020304" pitchFamily="18" charset="0"/>
              </a:rPr>
              <a:t>Mouse</a:t>
            </a:r>
            <a:endParaRPr lang="en-IN" dirty="0"/>
          </a:p>
        </p:txBody>
      </p:sp>
      <p:sp>
        <p:nvSpPr>
          <p:cNvPr id="3" name="Content Placeholder 2">
            <a:extLst>
              <a:ext uri="{FF2B5EF4-FFF2-40B4-BE49-F238E27FC236}">
                <a16:creationId xmlns:a16="http://schemas.microsoft.com/office/drawing/2014/main" xmlns="" id="{6D89FA45-CA99-4CF2-A96A-C47269594667}"/>
              </a:ext>
            </a:extLst>
          </p:cNvPr>
          <p:cNvSpPr>
            <a:spLocks noGrp="1"/>
          </p:cNvSpPr>
          <p:nvPr>
            <p:ph idx="1"/>
          </p:nvPr>
        </p:nvSpPr>
        <p:spPr/>
        <p:txBody>
          <a:bodyPr>
            <a:normAutofit/>
          </a:bodyPr>
          <a:lstStyle/>
          <a:p>
            <a:pPr algn="just"/>
            <a:r>
              <a:rPr lang="en-IN" sz="2400" b="0" i="0" u="none" strike="noStrike" baseline="0" dirty="0">
                <a:latin typeface="Times New Roman" panose="02020603050405020304" pitchFamily="18" charset="0"/>
                <a:cs typeface="Times New Roman" panose="02020603050405020304" pitchFamily="18" charset="0"/>
              </a:rPr>
              <a:t>Additional devices </a:t>
            </a:r>
            <a:r>
              <a:rPr lang="en-IN" sz="2400" b="1" i="0" u="none" strike="noStrike" baseline="0" dirty="0">
                <a:latin typeface="Times New Roman" panose="02020603050405020304" pitchFamily="18" charset="0"/>
                <a:cs typeface="Times New Roman" panose="02020603050405020304" pitchFamily="18" charset="0"/>
              </a:rPr>
              <a:t>can </a:t>
            </a:r>
            <a:r>
              <a:rPr lang="en-IN" sz="2400" b="0" i="0" u="none" strike="noStrike" baseline="0" dirty="0">
                <a:latin typeface="Times New Roman" panose="02020603050405020304" pitchFamily="18" charset="0"/>
                <a:cs typeface="Times New Roman" panose="02020603050405020304" pitchFamily="18" charset="0"/>
              </a:rPr>
              <a:t>be included in the basic mouse design to increase the number of allowable input parameters.</a:t>
            </a:r>
          </a:p>
          <a:p>
            <a:pPr algn="just"/>
            <a:r>
              <a:rPr lang="en-IN" sz="2400" b="0" i="0" u="none" strike="noStrike" baseline="0" dirty="0">
                <a:latin typeface="Times New Roman" panose="02020603050405020304" pitchFamily="18" charset="0"/>
                <a:cs typeface="Times New Roman" panose="02020603050405020304" pitchFamily="18" charset="0"/>
              </a:rPr>
              <a:t>The Z mouse in includes</a:t>
            </a:r>
            <a:r>
              <a:rPr lang="en-IN" sz="2400" dirty="0">
                <a:latin typeface="Times New Roman" panose="02020603050405020304" pitchFamily="18" charset="0"/>
                <a:cs typeface="Times New Roman" panose="02020603050405020304" pitchFamily="18" charset="0"/>
              </a:rPr>
              <a:t> </a:t>
            </a:r>
            <a:r>
              <a:rPr lang="en-IN" sz="2400" b="0" i="0" u="none" strike="noStrike" baseline="0" dirty="0">
                <a:latin typeface="Times New Roman" panose="02020603050405020304" pitchFamily="18" charset="0"/>
                <a:cs typeface="Times New Roman" panose="02020603050405020304" pitchFamily="18" charset="0"/>
              </a:rPr>
              <a:t>three buttons, a thumbwheel on the side, a trackball on the top, and a standard </a:t>
            </a:r>
            <a:r>
              <a:rPr lang="en-IN" sz="2400" b="1" dirty="0">
                <a:latin typeface="Times New Roman" panose="02020603050405020304" pitchFamily="18" charset="0"/>
                <a:cs typeface="Times New Roman" panose="02020603050405020304" pitchFamily="18" charset="0"/>
              </a:rPr>
              <a:t>,</a:t>
            </a:r>
            <a:r>
              <a:rPr lang="en-IN" sz="2400" b="0" i="0" u="none" strike="noStrike" baseline="0" dirty="0">
                <a:latin typeface="Times New Roman" panose="02020603050405020304" pitchFamily="18" charset="0"/>
                <a:cs typeface="Times New Roman" panose="02020603050405020304" pitchFamily="18" charset="0"/>
              </a:rPr>
              <a:t>mouse ball underneath. </a:t>
            </a:r>
          </a:p>
          <a:p>
            <a:pPr algn="just"/>
            <a:r>
              <a:rPr lang="en-IN" sz="2400" b="0" i="0" u="none" strike="noStrike" baseline="0" dirty="0">
                <a:latin typeface="Times New Roman" panose="02020603050405020304" pitchFamily="18" charset="0"/>
                <a:cs typeface="Times New Roman" panose="02020603050405020304" pitchFamily="18" charset="0"/>
              </a:rPr>
              <a:t>This design provides </a:t>
            </a:r>
            <a:r>
              <a:rPr lang="en-IN" sz="2400" b="1" i="0" u="none" strike="noStrike" baseline="0" dirty="0">
                <a:latin typeface="Times New Roman" panose="02020603050405020304" pitchFamily="18" charset="0"/>
                <a:cs typeface="Times New Roman" panose="02020603050405020304" pitchFamily="18" charset="0"/>
              </a:rPr>
              <a:t>six </a:t>
            </a:r>
            <a:r>
              <a:rPr lang="en-IN" sz="2400" b="0" i="0" u="none" strike="noStrike" baseline="0" dirty="0">
                <a:latin typeface="Times New Roman" panose="02020603050405020304" pitchFamily="18" charset="0"/>
                <a:cs typeface="Times New Roman" panose="02020603050405020304" pitchFamily="18" charset="0"/>
              </a:rPr>
              <a:t>degrees of freedom to select </a:t>
            </a:r>
            <a:r>
              <a:rPr lang="en-IN" sz="2400" b="1" i="0" u="none" strike="noStrike" baseline="0" dirty="0">
                <a:latin typeface="Times New Roman" panose="02020603050405020304" pitchFamily="18" charset="0"/>
                <a:cs typeface="Times New Roman" panose="02020603050405020304" pitchFamily="18" charset="0"/>
              </a:rPr>
              <a:t>Input Devices </a:t>
            </a:r>
            <a:r>
              <a:rPr lang="en-IN" sz="2400" b="0" i="0" u="none" strike="noStrike" baseline="0" dirty="0">
                <a:latin typeface="Times New Roman" panose="02020603050405020304" pitchFamily="18" charset="0"/>
                <a:cs typeface="Times New Roman" panose="02020603050405020304" pitchFamily="18" charset="0"/>
              </a:rPr>
              <a:t>spatial positions, rotations, and other parameters. </a:t>
            </a:r>
          </a:p>
          <a:p>
            <a:pPr algn="just"/>
            <a:r>
              <a:rPr lang="en-IN" sz="2400" b="0" i="0" u="none" strike="noStrike" baseline="0" dirty="0">
                <a:latin typeface="Times New Roman" panose="02020603050405020304" pitchFamily="18" charset="0"/>
                <a:cs typeface="Times New Roman" panose="02020603050405020304" pitchFamily="18" charset="0"/>
              </a:rPr>
              <a:t>With the Z mouse, we can pick up an object, rotate it, and move it in any direction, or </a:t>
            </a:r>
            <a:r>
              <a:rPr lang="en-IN" sz="2400" b="1" i="0" u="none" strike="noStrike" baseline="0" dirty="0">
                <a:latin typeface="Times New Roman" panose="02020603050405020304" pitchFamily="18" charset="0"/>
                <a:cs typeface="Times New Roman" panose="02020603050405020304" pitchFamily="18" charset="0"/>
              </a:rPr>
              <a:t>we </a:t>
            </a:r>
            <a:r>
              <a:rPr lang="en-IN" sz="2400" b="0" i="0" u="none" strike="noStrike" baseline="0" dirty="0">
                <a:latin typeface="Times New Roman" panose="02020603050405020304" pitchFamily="18" charset="0"/>
                <a:cs typeface="Times New Roman" panose="02020603050405020304" pitchFamily="18" charset="0"/>
              </a:rPr>
              <a:t>can navigate our viewing position and orientation through a three dimensional </a:t>
            </a:r>
            <a:r>
              <a:rPr lang="en-IN" sz="2400" b="1" i="0" u="none" strike="noStrike" baseline="0" dirty="0">
                <a:latin typeface="Times New Roman" panose="02020603050405020304" pitchFamily="18" charset="0"/>
                <a:cs typeface="Times New Roman" panose="02020603050405020304" pitchFamily="18" charset="0"/>
              </a:rPr>
              <a:t>scene. </a:t>
            </a:r>
          </a:p>
          <a:p>
            <a:pPr algn="just"/>
            <a:r>
              <a:rPr lang="en-IN" sz="2400" b="0" i="0" u="none" strike="noStrike" baseline="0" dirty="0">
                <a:latin typeface="Times New Roman" panose="02020603050405020304" pitchFamily="18" charset="0"/>
                <a:cs typeface="Times New Roman" panose="02020603050405020304" pitchFamily="18" charset="0"/>
              </a:rPr>
              <a:t>Applications of the Z mouse include virtual reality, CAD, and animation.</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90375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8A6CFC-4765-4F22-BE11-0B8B9808F8CB}"/>
              </a:ext>
            </a:extLst>
          </p:cNvPr>
          <p:cNvSpPr>
            <a:spLocks noGrp="1"/>
          </p:cNvSpPr>
          <p:nvPr>
            <p:ph type="title"/>
          </p:nvPr>
        </p:nvSpPr>
        <p:spPr/>
        <p:txBody>
          <a:bodyPr/>
          <a:lstStyle/>
          <a:p>
            <a:r>
              <a:rPr lang="en-IN" b="1" i="0" u="none" strike="noStrike" baseline="0" dirty="0">
                <a:latin typeface="Times New Roman" panose="02020603050405020304" pitchFamily="18" charset="0"/>
                <a:cs typeface="Times New Roman" panose="02020603050405020304" pitchFamily="18" charset="0"/>
              </a:rPr>
              <a:t>Mouse</a:t>
            </a:r>
            <a:endParaRPr lang="en-IN" dirty="0"/>
          </a:p>
        </p:txBody>
      </p:sp>
      <p:sp>
        <p:nvSpPr>
          <p:cNvPr id="3" name="Content Placeholder 2">
            <a:extLst>
              <a:ext uri="{FF2B5EF4-FFF2-40B4-BE49-F238E27FC236}">
                <a16:creationId xmlns:a16="http://schemas.microsoft.com/office/drawing/2014/main" xmlns="" id="{42454804-EEDB-4473-A609-ED167D0D7C26}"/>
              </a:ext>
            </a:extLst>
          </p:cNvPr>
          <p:cNvSpPr>
            <a:spLocks noGrp="1"/>
          </p:cNvSpPr>
          <p:nvPr>
            <p:ph idx="1"/>
          </p:nvPr>
        </p:nvSpPr>
        <p:spPr/>
        <p:txBody>
          <a:bodyPr/>
          <a:lstStyle/>
          <a:p>
            <a:endParaRPr lang="en-IN" dirty="0"/>
          </a:p>
        </p:txBody>
      </p:sp>
      <p:pic>
        <p:nvPicPr>
          <p:cNvPr id="8194" name="Picture 2" descr="Swiftpoint Z Mouse SM700 B&amp;H Photo Video">
            <a:extLst>
              <a:ext uri="{FF2B5EF4-FFF2-40B4-BE49-F238E27FC236}">
                <a16:creationId xmlns:a16="http://schemas.microsoft.com/office/drawing/2014/main" xmlns="" id="{D4848669-B6C5-40E4-8461-B7B1048E64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2404872"/>
            <a:ext cx="5105400" cy="3063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554716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C1B706-46C4-468B-84DE-2D1B8C6591F0}"/>
              </a:ext>
            </a:extLst>
          </p:cNvPr>
          <p:cNvSpPr>
            <a:spLocks noGrp="1"/>
          </p:cNvSpPr>
          <p:nvPr>
            <p:ph type="title"/>
          </p:nvPr>
        </p:nvSpPr>
        <p:spPr/>
        <p:txBody>
          <a:bodyPr>
            <a:normAutofit/>
          </a:bodyPr>
          <a:lstStyle/>
          <a:p>
            <a:r>
              <a:rPr lang="en-IN" b="1" i="0" u="none" strike="noStrike" baseline="0" dirty="0">
                <a:latin typeface="Times New Roman" panose="02020603050405020304" pitchFamily="18" charset="0"/>
                <a:cs typeface="Times New Roman" panose="02020603050405020304" pitchFamily="18" charset="0"/>
              </a:rPr>
              <a:t>Trackball and Spaceball</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391FBAA8-1934-4FF9-B83F-F3387C304E3E}"/>
              </a:ext>
            </a:extLst>
          </p:cNvPr>
          <p:cNvSpPr>
            <a:spLocks noGrp="1"/>
          </p:cNvSpPr>
          <p:nvPr>
            <p:ph idx="1"/>
          </p:nvPr>
        </p:nvSpPr>
        <p:spPr/>
        <p:txBody>
          <a:bodyPr>
            <a:noAutofit/>
          </a:bodyPr>
          <a:lstStyle/>
          <a:p>
            <a:pPr algn="just"/>
            <a:r>
              <a:rPr lang="en-IN" sz="2400" b="0" i="0" u="none" strike="noStrike" baseline="0" dirty="0">
                <a:latin typeface="Times New Roman" panose="02020603050405020304" pitchFamily="18" charset="0"/>
                <a:cs typeface="Times New Roman" panose="02020603050405020304" pitchFamily="18" charset="0"/>
              </a:rPr>
              <a:t>As the name implies, a trackball is a ball that can be rotated with the fingers or palm of the hand, to produce screen-cursor movement. </a:t>
            </a:r>
          </a:p>
          <a:p>
            <a:pPr algn="just"/>
            <a:r>
              <a:rPr lang="en-IN" sz="2400" b="0" i="0" u="none" strike="noStrike" baseline="0" dirty="0">
                <a:latin typeface="Times New Roman" panose="02020603050405020304" pitchFamily="18" charset="0"/>
                <a:cs typeface="Times New Roman" panose="02020603050405020304" pitchFamily="18" charset="0"/>
              </a:rPr>
              <a:t>Potentiometers, attached to the ball, measure the amount and direction of rotation.</a:t>
            </a:r>
          </a:p>
          <a:p>
            <a:pPr algn="just"/>
            <a:r>
              <a:rPr lang="en-IN" sz="2400" b="0" i="0" u="none" strike="noStrike" baseline="0" dirty="0">
                <a:latin typeface="Times New Roman" panose="02020603050405020304" pitchFamily="18" charset="0"/>
                <a:cs typeface="Times New Roman" panose="02020603050405020304" pitchFamily="18" charset="0"/>
              </a:rPr>
              <a:t>Trackballs are often mounted on keyboards  or </a:t>
            </a:r>
            <a:r>
              <a:rPr lang="en-IN" sz="2400" b="1" i="0" u="none" strike="noStrike" baseline="0" dirty="0">
                <a:latin typeface="Times New Roman" panose="02020603050405020304" pitchFamily="18" charset="0"/>
                <a:cs typeface="Times New Roman" panose="02020603050405020304" pitchFamily="18" charset="0"/>
              </a:rPr>
              <a:t>other </a:t>
            </a:r>
            <a:r>
              <a:rPr lang="en-IN" sz="2400" b="0" i="0" u="none" strike="noStrike" baseline="0" dirty="0">
                <a:latin typeface="Times New Roman" panose="02020603050405020304" pitchFamily="18" charset="0"/>
                <a:cs typeface="Times New Roman" panose="02020603050405020304" pitchFamily="18" charset="0"/>
              </a:rPr>
              <a:t>devices such as the Z mouse .</a:t>
            </a:r>
          </a:p>
          <a:p>
            <a:pPr algn="just"/>
            <a:r>
              <a:rPr lang="en-IN" sz="2400" b="0" i="0" u="none" strike="noStrike" baseline="0" dirty="0">
                <a:latin typeface="Times New Roman" panose="02020603050405020304" pitchFamily="18" charset="0"/>
                <a:cs typeface="Times New Roman" panose="02020603050405020304" pitchFamily="18" charset="0"/>
              </a:rPr>
              <a:t>While a trackball is a two-dimensional positioning device, a space ball provides six degrees of freedom. Unlike the trackball, a space ball does not actually move. </a:t>
            </a:r>
          </a:p>
          <a:p>
            <a:pPr algn="just"/>
            <a:r>
              <a:rPr lang="en-IN" sz="2400" b="0" i="0" u="none" strike="noStrike" baseline="0" dirty="0">
                <a:latin typeface="Times New Roman" panose="02020603050405020304" pitchFamily="18" charset="0"/>
                <a:cs typeface="Times New Roman" panose="02020603050405020304" pitchFamily="18" charset="0"/>
              </a:rPr>
              <a:t>Strain gauges measure the amount of pressure applied to the spaceball to provide input for spatial positioning and orientation as the ball is pushed or pulled in various directions.</a:t>
            </a:r>
          </a:p>
          <a:p>
            <a:pPr algn="just"/>
            <a:r>
              <a:rPr lang="en-IN" sz="2400" b="0" i="0" u="none" strike="noStrike" baseline="0" dirty="0">
                <a:latin typeface="Times New Roman" panose="02020603050405020304" pitchFamily="18" charset="0"/>
                <a:cs typeface="Times New Roman" panose="02020603050405020304" pitchFamily="18" charset="0"/>
              </a:rPr>
              <a:t>Spaceballs are used for three-dimensional positioning and selection operations in virtual-reality systems, modelling, animation, CAD, and other applications.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587476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C0F976-772D-4A96-B37D-160833557637}"/>
              </a:ext>
            </a:extLst>
          </p:cNvPr>
          <p:cNvSpPr>
            <a:spLocks noGrp="1"/>
          </p:cNvSpPr>
          <p:nvPr>
            <p:ph type="title"/>
          </p:nvPr>
        </p:nvSpPr>
        <p:spPr/>
        <p:txBody>
          <a:bodyPr/>
          <a:lstStyle/>
          <a:p>
            <a:r>
              <a:rPr lang="en-IN" b="1" i="0" u="none" strike="noStrike" baseline="0" dirty="0">
                <a:latin typeface="Times New Roman" panose="02020603050405020304" pitchFamily="18" charset="0"/>
                <a:cs typeface="Times New Roman" panose="02020603050405020304" pitchFamily="18" charset="0"/>
              </a:rPr>
              <a:t>Trackball and Spaceball</a:t>
            </a:r>
            <a:endParaRPr lang="en-IN" dirty="0"/>
          </a:p>
        </p:txBody>
      </p:sp>
      <p:sp>
        <p:nvSpPr>
          <p:cNvPr id="3" name="Content Placeholder 2">
            <a:extLst>
              <a:ext uri="{FF2B5EF4-FFF2-40B4-BE49-F238E27FC236}">
                <a16:creationId xmlns:a16="http://schemas.microsoft.com/office/drawing/2014/main" xmlns="" id="{4E3A66F9-FA28-474B-B916-C820BE0FED68}"/>
              </a:ext>
            </a:extLst>
          </p:cNvPr>
          <p:cNvSpPr>
            <a:spLocks noGrp="1"/>
          </p:cNvSpPr>
          <p:nvPr>
            <p:ph idx="1"/>
          </p:nvPr>
        </p:nvSpPr>
        <p:spPr>
          <a:xfrm>
            <a:off x="838200" y="1846890"/>
            <a:ext cx="10515600" cy="4351338"/>
          </a:xfrm>
        </p:spPr>
        <p:txBody>
          <a:bodyPr/>
          <a:lstStyle/>
          <a:p>
            <a:endParaRPr lang="en-IN"/>
          </a:p>
        </p:txBody>
      </p:sp>
      <p:pic>
        <p:nvPicPr>
          <p:cNvPr id="9218" name="Picture 2" descr="Trackball - Simple English Wikipedia, the free encyclopedia">
            <a:extLst>
              <a:ext uri="{FF2B5EF4-FFF2-40B4-BE49-F238E27FC236}">
                <a16:creationId xmlns:a16="http://schemas.microsoft.com/office/drawing/2014/main" xmlns="" id="{7C313503-1CEF-4B62-91FA-14981F6B2D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2921" y="1846890"/>
            <a:ext cx="5195776" cy="389683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3dconnexion and Spaceballs">
            <a:extLst>
              <a:ext uri="{FF2B5EF4-FFF2-40B4-BE49-F238E27FC236}">
                <a16:creationId xmlns:a16="http://schemas.microsoft.com/office/drawing/2014/main" xmlns="" id="{F286474C-53BC-4BF6-9D8A-D50A28425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3418" y="1938448"/>
            <a:ext cx="5101418" cy="4259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46992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101044-4C73-4597-8C85-A9D56A1B1413}"/>
              </a:ext>
            </a:extLst>
          </p:cNvPr>
          <p:cNvSpPr>
            <a:spLocks noGrp="1"/>
          </p:cNvSpPr>
          <p:nvPr>
            <p:ph type="title"/>
          </p:nvPr>
        </p:nvSpPr>
        <p:spPr/>
        <p:txBody>
          <a:bodyPr>
            <a:normAutofit/>
          </a:bodyPr>
          <a:lstStyle/>
          <a:p>
            <a:r>
              <a:rPr lang="en-IN" b="1" dirty="0">
                <a:latin typeface="Times New Roman" panose="02020603050405020304" pitchFamily="18" charset="0"/>
                <a:cs typeface="Times New Roman" panose="02020603050405020304" pitchFamily="18" charset="0"/>
              </a:rPr>
              <a:t>J</a:t>
            </a:r>
            <a:r>
              <a:rPr lang="en-IN" b="1" i="0" u="none" strike="noStrike" baseline="0" dirty="0">
                <a:latin typeface="Times New Roman" panose="02020603050405020304" pitchFamily="18" charset="0"/>
                <a:cs typeface="Times New Roman" panose="02020603050405020304" pitchFamily="18" charset="0"/>
              </a:rPr>
              <a:t>oysticks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507F56CF-136B-442F-96B6-B9D519E7A899}"/>
              </a:ext>
            </a:extLst>
          </p:cNvPr>
          <p:cNvSpPr>
            <a:spLocks noGrp="1"/>
          </p:cNvSpPr>
          <p:nvPr>
            <p:ph idx="1"/>
          </p:nvPr>
        </p:nvSpPr>
        <p:spPr/>
        <p:txBody>
          <a:bodyPr>
            <a:normAutofit/>
          </a:bodyPr>
          <a:lstStyle/>
          <a:p>
            <a:pPr algn="just"/>
            <a:r>
              <a:rPr lang="en-IN" sz="2000" b="1" i="0" u="none" strike="noStrike" baseline="0" dirty="0">
                <a:latin typeface="Times New Roman" panose="02020603050405020304" pitchFamily="18" charset="0"/>
                <a:cs typeface="Times New Roman" panose="02020603050405020304" pitchFamily="18" charset="0"/>
              </a:rPr>
              <a:t>A </a:t>
            </a:r>
            <a:r>
              <a:rPr lang="en-IN" sz="2000" b="0" i="0" u="none" strike="noStrike" baseline="0" dirty="0">
                <a:latin typeface="Times New Roman" panose="02020603050405020304" pitchFamily="18" charset="0"/>
                <a:cs typeface="Times New Roman" panose="02020603050405020304" pitchFamily="18" charset="0"/>
              </a:rPr>
              <a:t>joystick consists of a small, vertical lever (called the stick) mounted on a base that is used to steer the screen cursor </a:t>
            </a:r>
            <a:r>
              <a:rPr lang="en-IN" sz="2000" b="1" i="0" u="none" strike="noStrike" baseline="0" dirty="0">
                <a:latin typeface="Times New Roman" panose="02020603050405020304" pitchFamily="18" charset="0"/>
                <a:cs typeface="Times New Roman" panose="02020603050405020304" pitchFamily="18" charset="0"/>
              </a:rPr>
              <a:t>around. </a:t>
            </a:r>
          </a:p>
          <a:p>
            <a:pPr algn="just"/>
            <a:r>
              <a:rPr lang="en-IN" sz="2000" b="0" i="0" u="none" strike="noStrike" baseline="0" dirty="0">
                <a:latin typeface="Times New Roman" panose="02020603050405020304" pitchFamily="18" charset="0"/>
                <a:cs typeface="Times New Roman" panose="02020603050405020304" pitchFamily="18" charset="0"/>
              </a:rPr>
              <a:t>Most </a:t>
            </a:r>
            <a:r>
              <a:rPr lang="en-IN" sz="2000" dirty="0">
                <a:latin typeface="Times New Roman" panose="02020603050405020304" pitchFamily="18" charset="0"/>
                <a:cs typeface="Times New Roman" panose="02020603050405020304" pitchFamily="18" charset="0"/>
              </a:rPr>
              <a:t>joy</a:t>
            </a:r>
            <a:r>
              <a:rPr lang="en-IN" sz="2000" b="0" i="0" u="none" strike="noStrike" baseline="0" dirty="0">
                <a:latin typeface="Times New Roman" panose="02020603050405020304" pitchFamily="18" charset="0"/>
                <a:cs typeface="Times New Roman" panose="02020603050405020304" pitchFamily="18" charset="0"/>
              </a:rPr>
              <a:t>sticks select screen positions with actual stick movement; others respond to pressure on the stick.</a:t>
            </a:r>
          </a:p>
          <a:p>
            <a:pPr algn="just"/>
            <a:r>
              <a:rPr lang="en-IN" sz="2000" b="0" i="0" u="none" strike="noStrike" baseline="0" dirty="0">
                <a:latin typeface="Times New Roman" panose="02020603050405020304" pitchFamily="18" charset="0"/>
                <a:cs typeface="Times New Roman" panose="02020603050405020304" pitchFamily="18" charset="0"/>
              </a:rPr>
              <a:t>Some joysticks are mounted on a keyboard; others </a:t>
            </a:r>
            <a:r>
              <a:rPr lang="en-IN" sz="2000" dirty="0">
                <a:latin typeface="Times New Roman" panose="02020603050405020304" pitchFamily="18" charset="0"/>
                <a:cs typeface="Times New Roman" panose="02020603050405020304" pitchFamily="18" charset="0"/>
              </a:rPr>
              <a:t>fu</a:t>
            </a:r>
            <a:r>
              <a:rPr lang="en-IN" sz="2000" b="0" i="0" u="none" strike="noStrike" baseline="0" dirty="0">
                <a:latin typeface="Times New Roman" panose="02020603050405020304" pitchFamily="18" charset="0"/>
                <a:cs typeface="Times New Roman" panose="02020603050405020304" pitchFamily="18" charset="0"/>
              </a:rPr>
              <a:t>nctions as stand-alone units.</a:t>
            </a:r>
          </a:p>
          <a:p>
            <a:pPr algn="just"/>
            <a:r>
              <a:rPr lang="en-IN" sz="2000" b="0" i="0" u="none" strike="noStrike" baseline="0" dirty="0">
                <a:latin typeface="Times New Roman" panose="02020603050405020304" pitchFamily="18" charset="0"/>
                <a:cs typeface="Times New Roman" panose="02020603050405020304" pitchFamily="18" charset="0"/>
              </a:rPr>
              <a:t>The distance that the stick is moved in any direction from its centre position corresponds to screen-cursor movement in that direction.</a:t>
            </a:r>
          </a:p>
          <a:p>
            <a:pPr algn="just"/>
            <a:r>
              <a:rPr lang="en-IN" sz="2000" b="0" i="0" u="none" strike="noStrike" baseline="0" dirty="0">
                <a:latin typeface="Times New Roman" panose="02020603050405020304" pitchFamily="18" charset="0"/>
                <a:cs typeface="Times New Roman" panose="02020603050405020304" pitchFamily="18" charset="0"/>
              </a:rPr>
              <a:t> Potentiometers mounted at the base of the joystick measure the amount of movement, and springs </a:t>
            </a:r>
            <a:r>
              <a:rPr lang="en-IN" sz="2000" b="1" i="0" u="none" strike="noStrike" baseline="0" dirty="0">
                <a:latin typeface="Times New Roman" panose="02020603050405020304" pitchFamily="18" charset="0"/>
                <a:cs typeface="Times New Roman" panose="02020603050405020304" pitchFamily="18" charset="0"/>
              </a:rPr>
              <a:t>return </a:t>
            </a:r>
            <a:r>
              <a:rPr lang="en-IN" sz="2000" b="0" i="0" u="none" strike="noStrike" baseline="0" dirty="0">
                <a:latin typeface="Times New Roman" panose="02020603050405020304" pitchFamily="18" charset="0"/>
                <a:cs typeface="Times New Roman" panose="02020603050405020304" pitchFamily="18" charset="0"/>
              </a:rPr>
              <a:t>the stick to the centre position when it is released. </a:t>
            </a:r>
          </a:p>
          <a:p>
            <a:pPr algn="just"/>
            <a:r>
              <a:rPr lang="en-IN" sz="2000" b="0" i="0" u="none" strike="noStrike" baseline="0" dirty="0">
                <a:latin typeface="Times New Roman" panose="02020603050405020304" pitchFamily="18" charset="0"/>
                <a:cs typeface="Times New Roman" panose="02020603050405020304" pitchFamily="18" charset="0"/>
              </a:rPr>
              <a:t>One or more buttons can be programmed to act as input switches to signal certain actions once a screen position has been selected.</a:t>
            </a:r>
          </a:p>
        </p:txBody>
      </p:sp>
    </p:spTree>
    <p:extLst>
      <p:ext uri="{BB962C8B-B14F-4D97-AF65-F5344CB8AC3E}">
        <p14:creationId xmlns:p14="http://schemas.microsoft.com/office/powerpoint/2010/main" val="14460533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3FBD84E-A3EE-4930-B152-60063CFB300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ADF10B90-D087-41F8-A5B1-289FBBCD0BF2}"/>
              </a:ext>
            </a:extLst>
          </p:cNvPr>
          <p:cNvSpPr>
            <a:spLocks noGrp="1"/>
          </p:cNvSpPr>
          <p:nvPr>
            <p:ph idx="1"/>
          </p:nvPr>
        </p:nvSpPr>
        <p:spPr/>
        <p:txBody>
          <a:bodyPr/>
          <a:lstStyle/>
          <a:p>
            <a:endParaRPr lang="en-IN" dirty="0"/>
          </a:p>
        </p:txBody>
      </p:sp>
      <p:pic>
        <p:nvPicPr>
          <p:cNvPr id="1026" name="Picture 2" descr="What is a Joystick?">
            <a:extLst>
              <a:ext uri="{FF2B5EF4-FFF2-40B4-BE49-F238E27FC236}">
                <a16:creationId xmlns:a16="http://schemas.microsoft.com/office/drawing/2014/main" xmlns="" id="{F36C07CD-912F-40EC-B803-5CC5A88042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573" y="349543"/>
            <a:ext cx="4089105" cy="38423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Joysticks">
            <a:extLst>
              <a:ext uri="{FF2B5EF4-FFF2-40B4-BE49-F238E27FC236}">
                <a16:creationId xmlns:a16="http://schemas.microsoft.com/office/drawing/2014/main" xmlns="" id="{3BA8F54A-E90B-4DF1-A260-DB315DBDCA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2678" y="260498"/>
            <a:ext cx="5127107" cy="38777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Depth: How 2-Axis Joystick Works? Interface with Arduino &amp; Processing">
            <a:extLst>
              <a:ext uri="{FF2B5EF4-FFF2-40B4-BE49-F238E27FC236}">
                <a16:creationId xmlns:a16="http://schemas.microsoft.com/office/drawing/2014/main" xmlns="" id="{7F76FE53-6016-401A-B4C5-7835F9FD8F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5490" y="3754406"/>
            <a:ext cx="4055764" cy="2253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96192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75CA7A-11B3-492B-A73B-70F65F0CC62D}"/>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J</a:t>
            </a:r>
            <a:r>
              <a:rPr lang="en-IN" b="1" i="0" u="none" strike="noStrike" baseline="0" dirty="0">
                <a:latin typeface="Times New Roman" panose="02020603050405020304" pitchFamily="18" charset="0"/>
                <a:cs typeface="Times New Roman" panose="02020603050405020304" pitchFamily="18" charset="0"/>
              </a:rPr>
              <a:t>oysticks</a:t>
            </a:r>
            <a:endParaRPr lang="en-IN" dirty="0"/>
          </a:p>
        </p:txBody>
      </p:sp>
      <p:sp>
        <p:nvSpPr>
          <p:cNvPr id="3" name="Content Placeholder 2">
            <a:extLst>
              <a:ext uri="{FF2B5EF4-FFF2-40B4-BE49-F238E27FC236}">
                <a16:creationId xmlns:a16="http://schemas.microsoft.com/office/drawing/2014/main" xmlns="" id="{E56D0FD6-69DA-4A32-9DCB-DB3201E94003}"/>
              </a:ext>
            </a:extLst>
          </p:cNvPr>
          <p:cNvSpPr>
            <a:spLocks noGrp="1"/>
          </p:cNvSpPr>
          <p:nvPr>
            <p:ph idx="1"/>
          </p:nvPr>
        </p:nvSpPr>
        <p:spPr/>
        <p:txBody>
          <a:bodyPr>
            <a:normAutofit/>
          </a:bodyPr>
          <a:lstStyle/>
          <a:p>
            <a:pPr algn="just"/>
            <a:r>
              <a:rPr lang="en-IN" sz="2400" b="0" i="0" u="none" strike="noStrike" baseline="0" dirty="0">
                <a:latin typeface="Times New Roman" panose="02020603050405020304" pitchFamily="18" charset="0"/>
                <a:cs typeface="Times New Roman" panose="02020603050405020304" pitchFamily="18" charset="0"/>
              </a:rPr>
              <a:t>In another type of movable joystick, the stick is used to activate switches that cause the screen cursor to move at a constant rate in the direction selected.</a:t>
            </a:r>
          </a:p>
          <a:p>
            <a:pPr algn="just"/>
            <a:r>
              <a:rPr lang="en-IN" sz="2400" b="0" i="0" u="none" strike="noStrike" baseline="0" dirty="0">
                <a:latin typeface="Times New Roman" panose="02020603050405020304" pitchFamily="18" charset="0"/>
                <a:cs typeface="Times New Roman" panose="02020603050405020304" pitchFamily="18" charset="0"/>
              </a:rPr>
              <a:t>Eight switches, arranged in a circle, are sometimes provided, so that the stick </a:t>
            </a:r>
            <a:r>
              <a:rPr lang="en-IN" sz="2400" b="1" i="0" u="none" strike="noStrike" baseline="0" dirty="0">
                <a:latin typeface="Times New Roman" panose="02020603050405020304" pitchFamily="18" charset="0"/>
                <a:cs typeface="Times New Roman" panose="02020603050405020304" pitchFamily="18" charset="0"/>
              </a:rPr>
              <a:t>can </a:t>
            </a:r>
            <a:r>
              <a:rPr lang="en-IN" sz="2400" b="0" i="0" u="none" strike="noStrike" baseline="0" dirty="0">
                <a:latin typeface="Times New Roman" panose="02020603050405020304" pitchFamily="18" charset="0"/>
                <a:cs typeface="Times New Roman" panose="02020603050405020304" pitchFamily="18" charset="0"/>
              </a:rPr>
              <a:t>select any one of eight directions for cursor movement.  </a:t>
            </a:r>
          </a:p>
          <a:p>
            <a:pPr algn="just"/>
            <a:r>
              <a:rPr lang="en-IN" sz="2400" b="0" i="0" u="none" strike="noStrike" baseline="0" dirty="0">
                <a:latin typeface="Times New Roman" panose="02020603050405020304" pitchFamily="18" charset="0"/>
                <a:cs typeface="Times New Roman" panose="02020603050405020304" pitchFamily="18" charset="0"/>
              </a:rPr>
              <a:t> Pressure sensitive joysticks, also called isometric joysticks, have a non movable stick.</a:t>
            </a:r>
          </a:p>
          <a:p>
            <a:pPr algn="just"/>
            <a:r>
              <a:rPr lang="en-IN" sz="2400" b="0" i="0" u="none" strike="noStrike" baseline="0" dirty="0">
                <a:latin typeface="Times New Roman" panose="02020603050405020304" pitchFamily="18" charset="0"/>
                <a:cs typeface="Times New Roman" panose="02020603050405020304" pitchFamily="18" charset="0"/>
              </a:rPr>
              <a:t> </a:t>
            </a:r>
            <a:r>
              <a:rPr lang="en-IN" sz="2400" b="1" i="0" u="none" strike="noStrike" baseline="0" dirty="0">
                <a:latin typeface="Times New Roman" panose="02020603050405020304" pitchFamily="18" charset="0"/>
                <a:cs typeface="Times New Roman" panose="02020603050405020304" pitchFamily="18" charset="0"/>
              </a:rPr>
              <a:t>Pressure </a:t>
            </a:r>
            <a:r>
              <a:rPr lang="en-IN" sz="2400" b="0" i="0" u="none" strike="noStrike" baseline="0" dirty="0">
                <a:latin typeface="Times New Roman" panose="02020603050405020304" pitchFamily="18" charset="0"/>
                <a:cs typeface="Times New Roman" panose="02020603050405020304" pitchFamily="18" charset="0"/>
              </a:rPr>
              <a:t>on the stick is measured with strain gauges and converted to movement of the cursor in the direction specified.</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93755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415ED8-CBED-4DE4-8A22-7046AF25548A}"/>
              </a:ext>
            </a:extLst>
          </p:cNvPr>
          <p:cNvSpPr>
            <a:spLocks noGrp="1"/>
          </p:cNvSpPr>
          <p:nvPr>
            <p:ph type="title"/>
          </p:nvPr>
        </p:nvSpPr>
        <p:spPr/>
        <p:txBody>
          <a:bodyPr>
            <a:normAutofit/>
          </a:bodyPr>
          <a:lstStyle/>
          <a:p>
            <a:r>
              <a:rPr lang="en-IN" b="1" i="0" u="none" strike="noStrike" baseline="0" dirty="0">
                <a:latin typeface="Times New Roman" panose="02020603050405020304" pitchFamily="18" charset="0"/>
                <a:cs typeface="Times New Roman" panose="02020603050405020304" pitchFamily="18" charset="0"/>
              </a:rPr>
              <a:t>Data Glove</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712E1418-DC96-409B-8789-ADD1FFCCA7E9}"/>
              </a:ext>
            </a:extLst>
          </p:cNvPr>
          <p:cNvSpPr>
            <a:spLocks noGrp="1"/>
          </p:cNvSpPr>
          <p:nvPr>
            <p:ph idx="1"/>
          </p:nvPr>
        </p:nvSpPr>
        <p:spPr/>
        <p:txBody>
          <a:bodyPr>
            <a:noAutofit/>
          </a:bodyPr>
          <a:lstStyle/>
          <a:p>
            <a:pPr algn="just"/>
            <a:r>
              <a:rPr lang="en-IN" sz="2400" b="0" i="0" u="none" strike="noStrike" baseline="0" dirty="0">
                <a:latin typeface="Times New Roman" panose="02020603050405020304" pitchFamily="18" charset="0"/>
                <a:cs typeface="Times New Roman" panose="02020603050405020304" pitchFamily="18" charset="0"/>
              </a:rPr>
              <a:t>data </a:t>
            </a:r>
            <a:r>
              <a:rPr lang="en-IN" sz="2400" b="1" i="0" u="none" strike="noStrike" baseline="0" dirty="0">
                <a:latin typeface="Times New Roman" panose="02020603050405020304" pitchFamily="18" charset="0"/>
                <a:cs typeface="Times New Roman" panose="02020603050405020304" pitchFamily="18" charset="0"/>
              </a:rPr>
              <a:t>glove </a:t>
            </a:r>
            <a:r>
              <a:rPr lang="en-IN" sz="2400" b="0" i="0" u="none" strike="noStrike" baseline="0" dirty="0">
                <a:latin typeface="Times New Roman" panose="02020603050405020304" pitchFamily="18" charset="0"/>
                <a:cs typeface="Times New Roman" panose="02020603050405020304" pitchFamily="18" charset="0"/>
              </a:rPr>
              <a:t>that can be </a:t>
            </a:r>
            <a:r>
              <a:rPr lang="en-IN" sz="2400" b="1" i="0" u="none" strike="noStrike" baseline="0" dirty="0">
                <a:latin typeface="Times New Roman" panose="02020603050405020304" pitchFamily="18" charset="0"/>
                <a:cs typeface="Times New Roman" panose="02020603050405020304" pitchFamily="18" charset="0"/>
              </a:rPr>
              <a:t>used </a:t>
            </a:r>
            <a:r>
              <a:rPr lang="en-IN" sz="2400" b="0" i="0" u="none" strike="noStrike" baseline="0" dirty="0">
                <a:latin typeface="Times New Roman" panose="02020603050405020304" pitchFamily="18" charset="0"/>
                <a:cs typeface="Times New Roman" panose="02020603050405020304" pitchFamily="18" charset="0"/>
              </a:rPr>
              <a:t>to grasp a "virtual" object.</a:t>
            </a:r>
          </a:p>
          <a:p>
            <a:pPr algn="just"/>
            <a:r>
              <a:rPr lang="en-IN" sz="2400" b="0" i="0" u="none" strike="noStrike" baseline="0" dirty="0">
                <a:latin typeface="Times New Roman" panose="02020603050405020304" pitchFamily="18" charset="0"/>
                <a:cs typeface="Times New Roman" panose="02020603050405020304" pitchFamily="18" charset="0"/>
              </a:rPr>
              <a:t> The glove is constructed with a series of sensors that detect hand and finger motions.</a:t>
            </a:r>
          </a:p>
          <a:p>
            <a:pPr algn="just"/>
            <a:r>
              <a:rPr lang="en-IN" sz="2400" b="0" i="0" u="none" strike="noStrike" baseline="0" dirty="0">
                <a:latin typeface="Times New Roman" panose="02020603050405020304" pitchFamily="18" charset="0"/>
                <a:cs typeface="Times New Roman" panose="02020603050405020304" pitchFamily="18" charset="0"/>
              </a:rPr>
              <a:t>Electromagnetic coupling between transmitting antennas and receiving antennas is used to provide information about the position and orientation of the hand.</a:t>
            </a:r>
          </a:p>
          <a:p>
            <a:pPr algn="just"/>
            <a:r>
              <a:rPr lang="en-IN" sz="2400" b="0" i="0" u="none" strike="noStrike" baseline="0" dirty="0">
                <a:latin typeface="Times New Roman" panose="02020603050405020304" pitchFamily="18" charset="0"/>
                <a:cs typeface="Times New Roman" panose="02020603050405020304" pitchFamily="18" charset="0"/>
              </a:rPr>
              <a:t>The transmitting and receiving antennas can each be structured as a set of three mutually perpendicular coils, forming a three-dimensional Cartesian coordinate system. </a:t>
            </a:r>
          </a:p>
          <a:p>
            <a:pPr algn="just"/>
            <a:r>
              <a:rPr lang="en-IN" sz="2400" b="0" i="0" u="none" strike="noStrike" baseline="0" dirty="0">
                <a:latin typeface="Times New Roman" panose="02020603050405020304" pitchFamily="18" charset="0"/>
                <a:cs typeface="Times New Roman" panose="02020603050405020304" pitchFamily="18" charset="0"/>
              </a:rPr>
              <a:t>Input </a:t>
            </a:r>
            <a:r>
              <a:rPr lang="en-IN" sz="2400" b="1" i="0" u="none" strike="noStrike" baseline="0" dirty="0">
                <a:latin typeface="Times New Roman" panose="02020603050405020304" pitchFamily="18" charset="0"/>
                <a:cs typeface="Times New Roman" panose="02020603050405020304" pitchFamily="18" charset="0"/>
              </a:rPr>
              <a:t>from </a:t>
            </a:r>
            <a:r>
              <a:rPr lang="en-IN" sz="2400" b="0" i="0" u="none" strike="noStrike" baseline="0" dirty="0">
                <a:latin typeface="Times New Roman" panose="02020603050405020304" pitchFamily="18" charset="0"/>
                <a:cs typeface="Times New Roman" panose="02020603050405020304" pitchFamily="18" charset="0"/>
              </a:rPr>
              <a:t>the glove can be used to position or manipulate objects in a virtual scene. </a:t>
            </a:r>
          </a:p>
          <a:p>
            <a:pPr algn="just"/>
            <a:r>
              <a:rPr lang="en-IN" sz="2400" b="1" i="0" u="none" strike="noStrike" baseline="0" dirty="0">
                <a:latin typeface="Times New Roman" panose="02020603050405020304" pitchFamily="18" charset="0"/>
                <a:cs typeface="Times New Roman" panose="02020603050405020304" pitchFamily="18" charset="0"/>
              </a:rPr>
              <a:t>A </a:t>
            </a:r>
            <a:r>
              <a:rPr lang="en-IN" sz="2400" b="0" i="0" u="none" strike="noStrike" baseline="0" dirty="0">
                <a:latin typeface="Times New Roman" panose="02020603050405020304" pitchFamily="18" charset="0"/>
                <a:cs typeface="Times New Roman" panose="02020603050405020304" pitchFamily="18" charset="0"/>
              </a:rPr>
              <a:t>two-dimensional projection of the scene can be viewed on a video monitor, or a three-dimensional projection can be viewed with a headset.</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87147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BD164BA-1C9B-4A2A-A28B-5B91AC0BC041}"/>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8. Image Processing</a:t>
            </a:r>
          </a:p>
        </p:txBody>
      </p:sp>
      <p:sp>
        <p:nvSpPr>
          <p:cNvPr id="6" name="Content Placeholder 5">
            <a:extLst>
              <a:ext uri="{FF2B5EF4-FFF2-40B4-BE49-F238E27FC236}">
                <a16:creationId xmlns:a16="http://schemas.microsoft.com/office/drawing/2014/main" xmlns="" id="{CE3A5607-5EA7-41B0-93CC-F63A2B67EC0A}"/>
              </a:ext>
            </a:extLst>
          </p:cNvPr>
          <p:cNvSpPr>
            <a:spLocks noGrp="1"/>
          </p:cNvSpPr>
          <p:nvPr>
            <p:ph idx="1"/>
          </p:nvPr>
        </p:nvSpPr>
        <p:spPr/>
        <p:txBody>
          <a:bodyPr/>
          <a:lstStyle/>
          <a:p>
            <a:pPr algn="just"/>
            <a:r>
              <a:rPr lang="en-IN" dirty="0">
                <a:latin typeface="Times New Roman" panose="02020603050405020304" pitchFamily="18" charset="0"/>
                <a:cs typeface="Times New Roman" panose="02020603050405020304" pitchFamily="18" charset="0"/>
              </a:rPr>
              <a:t>Modification and interpretation of existing pictures, such as photographs and TV scans</a:t>
            </a:r>
          </a:p>
          <a:p>
            <a:pPr algn="just"/>
            <a:r>
              <a:rPr lang="en-IN" dirty="0">
                <a:latin typeface="Times New Roman" panose="02020603050405020304" pitchFamily="18" charset="0"/>
                <a:cs typeface="Times New Roman" panose="02020603050405020304" pitchFamily="18" charset="0"/>
              </a:rPr>
              <a:t>For Example: CT(computed X-Ray tomography)-SCAN</a:t>
            </a:r>
          </a:p>
          <a:p>
            <a:endParaRPr lang="en-IN" dirty="0"/>
          </a:p>
        </p:txBody>
      </p:sp>
      <p:pic>
        <p:nvPicPr>
          <p:cNvPr id="9218" name="Picture 2" descr="Image processing laboratory - File Exchange - MATLAB Central">
            <a:extLst>
              <a:ext uri="{FF2B5EF4-FFF2-40B4-BE49-F238E27FC236}">
                <a16:creationId xmlns:a16="http://schemas.microsoft.com/office/drawing/2014/main" xmlns="" id="{5824BE44-12EB-44B6-B7E6-D7CD7033C8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4131" y="3272015"/>
            <a:ext cx="3954641" cy="303988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Car Number Plate Detection Using MATLAB and Image Processing">
            <a:extLst>
              <a:ext uri="{FF2B5EF4-FFF2-40B4-BE49-F238E27FC236}">
                <a16:creationId xmlns:a16="http://schemas.microsoft.com/office/drawing/2014/main" xmlns="" id="{C0E2728D-9B39-4417-B0A7-8DB75541AD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3230" y="3283921"/>
            <a:ext cx="4641547" cy="3016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7134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0B0F31-933B-4586-86B1-1FBD255C7B6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EC10F8D7-DA33-4698-8F21-9530395C43CD}"/>
              </a:ext>
            </a:extLst>
          </p:cNvPr>
          <p:cNvSpPr>
            <a:spLocks noGrp="1"/>
          </p:cNvSpPr>
          <p:nvPr>
            <p:ph idx="1"/>
          </p:nvPr>
        </p:nvSpPr>
        <p:spPr/>
        <p:txBody>
          <a:bodyPr/>
          <a:lstStyle/>
          <a:p>
            <a:endParaRPr lang="en-IN"/>
          </a:p>
        </p:txBody>
      </p:sp>
      <p:pic>
        <p:nvPicPr>
          <p:cNvPr id="2050" name="Picture 2" descr="Data glove | Article about data glove by The Free Dictionary">
            <a:extLst>
              <a:ext uri="{FF2B5EF4-FFF2-40B4-BE49-F238E27FC236}">
                <a16:creationId xmlns:a16="http://schemas.microsoft.com/office/drawing/2014/main" xmlns="" id="{5A2BED73-9EAB-4C81-99B7-D16D35821E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4458" y="1547411"/>
            <a:ext cx="4610442" cy="39215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eBop Sensors Wireless Data Glove Honored By TIME - The Independent Global  Source for the Flexible and Printed Electronics Industry.">
            <a:extLst>
              <a:ext uri="{FF2B5EF4-FFF2-40B4-BE49-F238E27FC236}">
                <a16:creationId xmlns:a16="http://schemas.microsoft.com/office/drawing/2014/main" xmlns="" id="{A8A67DD3-9B11-44CB-9FB5-3A7C540D54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27934"/>
            <a:ext cx="4512063" cy="294689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anus Machina Is Building Gaming Gloves For VR | TechCrunch">
            <a:extLst>
              <a:ext uri="{FF2B5EF4-FFF2-40B4-BE49-F238E27FC236}">
                <a16:creationId xmlns:a16="http://schemas.microsoft.com/office/drawing/2014/main" xmlns="" id="{28853755-28B3-4913-AF20-67EE6BC118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312019"/>
            <a:ext cx="4512063" cy="2754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20104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E8458C-1B1A-4375-829A-FE52A19B44F4}"/>
              </a:ext>
            </a:extLst>
          </p:cNvPr>
          <p:cNvSpPr>
            <a:spLocks noGrp="1"/>
          </p:cNvSpPr>
          <p:nvPr>
            <p:ph type="title"/>
          </p:nvPr>
        </p:nvSpPr>
        <p:spPr/>
        <p:txBody>
          <a:bodyPr>
            <a:normAutofit/>
          </a:bodyPr>
          <a:lstStyle/>
          <a:p>
            <a:r>
              <a:rPr lang="en-IN" sz="4800" b="1" i="0" u="none" strike="noStrike" baseline="0" dirty="0">
                <a:latin typeface="Times New Roman" panose="02020603050405020304" pitchFamily="18" charset="0"/>
                <a:cs typeface="Times New Roman" panose="02020603050405020304" pitchFamily="18" charset="0"/>
              </a:rPr>
              <a:t>Digitizers</a:t>
            </a:r>
            <a:endParaRPr lang="en-IN" sz="4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1E47B80E-0C72-4F90-A8E3-F0060AC7CC07}"/>
              </a:ext>
            </a:extLst>
          </p:cNvPr>
          <p:cNvSpPr>
            <a:spLocks noGrp="1"/>
          </p:cNvSpPr>
          <p:nvPr>
            <p:ph idx="1"/>
          </p:nvPr>
        </p:nvSpPr>
        <p:spPr/>
        <p:txBody>
          <a:bodyPr>
            <a:noAutofit/>
          </a:bodyPr>
          <a:lstStyle/>
          <a:p>
            <a:pPr algn="just"/>
            <a:r>
              <a:rPr lang="en-IN" sz="2400" b="1" i="0" u="none" strike="noStrike" baseline="0" dirty="0">
                <a:latin typeface="Times New Roman" panose="02020603050405020304" pitchFamily="18" charset="0"/>
                <a:cs typeface="Times New Roman" panose="02020603050405020304" pitchFamily="18" charset="0"/>
              </a:rPr>
              <a:t>A </a:t>
            </a:r>
            <a:r>
              <a:rPr lang="en-IN" sz="2400" b="0" i="0" u="none" strike="noStrike" baseline="0" dirty="0">
                <a:latin typeface="Times New Roman" panose="02020603050405020304" pitchFamily="18" charset="0"/>
                <a:cs typeface="Times New Roman" panose="02020603050405020304" pitchFamily="18" charset="0"/>
              </a:rPr>
              <a:t>common device for drawing, painting, or interactively selecting coordinate positions on an object is a digitizer. </a:t>
            </a:r>
          </a:p>
          <a:p>
            <a:pPr algn="just"/>
            <a:r>
              <a:rPr lang="en-IN" sz="2400" b="1" i="0" u="none" strike="noStrike" baseline="0" dirty="0">
                <a:latin typeface="Times New Roman" panose="02020603050405020304" pitchFamily="18" charset="0"/>
                <a:cs typeface="Times New Roman" panose="02020603050405020304" pitchFamily="18" charset="0"/>
              </a:rPr>
              <a:t>These </a:t>
            </a:r>
            <a:r>
              <a:rPr lang="en-IN" sz="2400" b="0" i="0" u="none" strike="noStrike" baseline="0" dirty="0">
                <a:latin typeface="Times New Roman" panose="02020603050405020304" pitchFamily="18" charset="0"/>
                <a:cs typeface="Times New Roman" panose="02020603050405020304" pitchFamily="18" charset="0"/>
              </a:rPr>
              <a:t>devices can be used to input coordinate values in either a two-dimensional or a three-dimensional space. </a:t>
            </a:r>
          </a:p>
          <a:p>
            <a:pPr algn="just"/>
            <a:r>
              <a:rPr lang="en-IN" sz="2400" b="0" i="0" u="none" strike="noStrike" baseline="0" dirty="0">
                <a:latin typeface="Times New Roman" panose="02020603050405020304" pitchFamily="18" charset="0"/>
                <a:cs typeface="Times New Roman" panose="02020603050405020304" pitchFamily="18" charset="0"/>
              </a:rPr>
              <a:t>Typically, a digitizer is used to </a:t>
            </a:r>
            <a:r>
              <a:rPr lang="en-IN" sz="2400" b="1" i="0" u="none" strike="noStrike" baseline="0" dirty="0">
                <a:latin typeface="Times New Roman" panose="02020603050405020304" pitchFamily="18" charset="0"/>
                <a:cs typeface="Times New Roman" panose="02020603050405020304" pitchFamily="18" charset="0"/>
              </a:rPr>
              <a:t>scan </a:t>
            </a:r>
            <a:r>
              <a:rPr lang="en-IN" sz="2400" b="0" i="0" u="none" strike="noStrike" baseline="0" dirty="0">
                <a:latin typeface="Times New Roman" panose="02020603050405020304" pitchFamily="18" charset="0"/>
                <a:cs typeface="Times New Roman" panose="02020603050405020304" pitchFamily="18" charset="0"/>
              </a:rPr>
              <a:t>over a drawing or object and to input a set of discrete coordinate positions, which can be joined with straight-</a:t>
            </a:r>
            <a:r>
              <a:rPr lang="en-IN" sz="2400" dirty="0">
                <a:latin typeface="Times New Roman" panose="02020603050405020304" pitchFamily="18" charset="0"/>
                <a:cs typeface="Times New Roman" panose="02020603050405020304" pitchFamily="18" charset="0"/>
              </a:rPr>
              <a:t>l</a:t>
            </a:r>
            <a:r>
              <a:rPr lang="en-IN" sz="2400" b="0" i="0" u="none" strike="noStrike" baseline="0" dirty="0">
                <a:latin typeface="Times New Roman" panose="02020603050405020304" pitchFamily="18" charset="0"/>
                <a:cs typeface="Times New Roman" panose="02020603050405020304" pitchFamily="18" charset="0"/>
              </a:rPr>
              <a:t>ine segments to approximate the curve or surface shapes.</a:t>
            </a:r>
          </a:p>
          <a:p>
            <a:pPr algn="just"/>
            <a:r>
              <a:rPr lang="en-IN" sz="2400" b="0" i="0" u="none" strike="noStrike" baseline="0" dirty="0">
                <a:latin typeface="Times New Roman" panose="02020603050405020304" pitchFamily="18" charset="0"/>
                <a:cs typeface="Times New Roman" panose="02020603050405020304" pitchFamily="18" charset="0"/>
              </a:rPr>
              <a:t>One </a:t>
            </a:r>
            <a:r>
              <a:rPr lang="en-IN" sz="2400" b="1" i="0" u="none" strike="noStrike" baseline="0" dirty="0">
                <a:latin typeface="Times New Roman" panose="02020603050405020304" pitchFamily="18" charset="0"/>
                <a:cs typeface="Times New Roman" panose="02020603050405020304" pitchFamily="18" charset="0"/>
              </a:rPr>
              <a:t>type </a:t>
            </a:r>
            <a:r>
              <a:rPr lang="en-IN" sz="2400" b="0" i="0" u="none" strike="noStrike" baseline="0" dirty="0">
                <a:latin typeface="Times New Roman" panose="02020603050405020304" pitchFamily="18" charset="0"/>
                <a:cs typeface="Times New Roman" panose="02020603050405020304" pitchFamily="18" charset="0"/>
              </a:rPr>
              <a:t>of digitizer </a:t>
            </a:r>
            <a:r>
              <a:rPr lang="en-IN" sz="2400" b="1" i="1" u="none" strike="noStrike" baseline="0" dirty="0">
                <a:latin typeface="Times New Roman" panose="02020603050405020304" pitchFamily="18" charset="0"/>
                <a:cs typeface="Times New Roman" panose="02020603050405020304" pitchFamily="18" charset="0"/>
              </a:rPr>
              <a:t>is </a:t>
            </a:r>
            <a:r>
              <a:rPr lang="en-IN" sz="2400" b="0" i="0" u="none" strike="noStrike" baseline="0" dirty="0">
                <a:latin typeface="Times New Roman" panose="02020603050405020304" pitchFamily="18" charset="0"/>
                <a:cs typeface="Times New Roman" panose="02020603050405020304" pitchFamily="18" charset="0"/>
              </a:rPr>
              <a:t>the graphics tablet (also referred to as a data tablet), which is </a:t>
            </a:r>
            <a:r>
              <a:rPr lang="en-IN" sz="2400" b="1" i="0" u="none" strike="noStrike" baseline="0" dirty="0">
                <a:latin typeface="Times New Roman" panose="02020603050405020304" pitchFamily="18" charset="0"/>
                <a:cs typeface="Times New Roman" panose="02020603050405020304" pitchFamily="18" charset="0"/>
              </a:rPr>
              <a:t>used </a:t>
            </a:r>
            <a:r>
              <a:rPr lang="en-IN" sz="2400" b="0" i="0" u="none" strike="noStrike" baseline="0" dirty="0">
                <a:latin typeface="Times New Roman" panose="02020603050405020304" pitchFamily="18" charset="0"/>
                <a:cs typeface="Times New Roman" panose="02020603050405020304" pitchFamily="18" charset="0"/>
              </a:rPr>
              <a:t>to input two-dimensional coordinates by activating a hand cursor or stylus at selected positions on a flat surface. </a:t>
            </a:r>
          </a:p>
          <a:p>
            <a:pPr algn="just"/>
            <a:r>
              <a:rPr lang="en-IN" sz="2400" b="1" i="0" u="none" strike="noStrike" baseline="0" dirty="0">
                <a:latin typeface="Times New Roman" panose="02020603050405020304" pitchFamily="18" charset="0"/>
                <a:cs typeface="Times New Roman" panose="02020603050405020304" pitchFamily="18" charset="0"/>
              </a:rPr>
              <a:t>A </a:t>
            </a:r>
            <a:r>
              <a:rPr lang="en-IN" sz="2400" b="0" i="0" u="none" strike="noStrike" baseline="0" dirty="0">
                <a:latin typeface="Times New Roman" panose="02020603050405020304" pitchFamily="18" charset="0"/>
                <a:cs typeface="Times New Roman" panose="02020603050405020304" pitchFamily="18" charset="0"/>
              </a:rPr>
              <a:t>hand cursor contains cross hairs for sighting positions, while a stylus is a pencil-shaped device that is pointed at positions on the tablet.</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468948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585559-3A73-4D13-9139-E3189E7CF48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AD0953C0-B036-48CE-91E0-C8B3382DCDCA}"/>
              </a:ext>
            </a:extLst>
          </p:cNvPr>
          <p:cNvSpPr>
            <a:spLocks noGrp="1"/>
          </p:cNvSpPr>
          <p:nvPr>
            <p:ph idx="1"/>
          </p:nvPr>
        </p:nvSpPr>
        <p:spPr/>
        <p:txBody>
          <a:bodyPr/>
          <a:lstStyle/>
          <a:p>
            <a:endParaRPr lang="en-IN" dirty="0"/>
          </a:p>
        </p:txBody>
      </p:sp>
      <p:pic>
        <p:nvPicPr>
          <p:cNvPr id="3074" name="Picture 2" descr="Iball PD-5548U Pen Digitizer at Rs 3300/piece | Graphic Digitizer, ग्राफिक  टैबलेट - H And K Promotions, New Delhi | ID: 19045277091">
            <a:extLst>
              <a:ext uri="{FF2B5EF4-FFF2-40B4-BE49-F238E27FC236}">
                <a16:creationId xmlns:a16="http://schemas.microsoft.com/office/drawing/2014/main" xmlns="" id="{BE48A11D-671D-46BF-9BF4-C9D14F0766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019" y="218411"/>
            <a:ext cx="4259669" cy="425966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orking With Digitizer Stock Photo, Picture And Royalty Free Image. Image  3854698.">
            <a:extLst>
              <a:ext uri="{FF2B5EF4-FFF2-40B4-BE49-F238E27FC236}">
                <a16:creationId xmlns:a16="http://schemas.microsoft.com/office/drawing/2014/main" xmlns="" id="{BDBD7F20-C746-442E-BBCC-0A70E84FDE5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68854" y="523137"/>
            <a:ext cx="5147469" cy="290586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Graphics tablet. | changosalejandro">
            <a:extLst>
              <a:ext uri="{FF2B5EF4-FFF2-40B4-BE49-F238E27FC236}">
                <a16:creationId xmlns:a16="http://schemas.microsoft.com/office/drawing/2014/main" xmlns="" id="{B959E030-0601-4979-97E3-84C54FFECE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7042" y="3429000"/>
            <a:ext cx="4004930" cy="3003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0798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37E83B0-2DC6-4C9D-B4AD-6A2341C96C9E}"/>
              </a:ext>
            </a:extLst>
          </p:cNvPr>
          <p:cNvSpPr>
            <a:spLocks noGrp="1"/>
          </p:cNvSpPr>
          <p:nvPr>
            <p:ph type="title"/>
          </p:nvPr>
        </p:nvSpPr>
        <p:spPr/>
        <p:txBody>
          <a:bodyPr/>
          <a:lstStyle/>
          <a:p>
            <a:r>
              <a:rPr lang="en-IN" sz="4400" b="1" i="0" u="none" strike="noStrike" baseline="0" dirty="0">
                <a:latin typeface="Times New Roman" panose="02020603050405020304" pitchFamily="18" charset="0"/>
                <a:cs typeface="Times New Roman" panose="02020603050405020304" pitchFamily="18" charset="0"/>
              </a:rPr>
              <a:t>Digitizers</a:t>
            </a:r>
            <a:endParaRPr lang="en-IN" dirty="0"/>
          </a:p>
        </p:txBody>
      </p:sp>
      <p:sp>
        <p:nvSpPr>
          <p:cNvPr id="3" name="Content Placeholder 2">
            <a:extLst>
              <a:ext uri="{FF2B5EF4-FFF2-40B4-BE49-F238E27FC236}">
                <a16:creationId xmlns:a16="http://schemas.microsoft.com/office/drawing/2014/main" xmlns="" id="{E3829568-85C2-4358-A2F1-2D0356569713}"/>
              </a:ext>
            </a:extLst>
          </p:cNvPr>
          <p:cNvSpPr>
            <a:spLocks noGrp="1"/>
          </p:cNvSpPr>
          <p:nvPr>
            <p:ph idx="1"/>
          </p:nvPr>
        </p:nvSpPr>
        <p:spPr/>
        <p:txBody>
          <a:bodyPr>
            <a:normAutofit lnSpcReduction="10000"/>
          </a:bodyPr>
          <a:lstStyle/>
          <a:p>
            <a:pPr algn="just"/>
            <a:r>
              <a:rPr lang="en-IN" sz="2000" b="0" i="0" u="none" strike="noStrike" baseline="0" dirty="0">
                <a:latin typeface="Times New Roman" panose="02020603050405020304" pitchFamily="18" charset="0"/>
                <a:cs typeface="Times New Roman" panose="02020603050405020304" pitchFamily="18" charset="0"/>
              </a:rPr>
              <a:t>Tablet size varies from </a:t>
            </a:r>
            <a:r>
              <a:rPr lang="en-IN" sz="2000" b="1" i="0" u="none" strike="noStrike" baseline="0" dirty="0">
                <a:latin typeface="Times New Roman" panose="02020603050405020304" pitchFamily="18" charset="0"/>
                <a:cs typeface="Times New Roman" panose="02020603050405020304" pitchFamily="18" charset="0"/>
              </a:rPr>
              <a:t>12 </a:t>
            </a:r>
            <a:r>
              <a:rPr lang="en-IN" sz="2000" b="0" i="0" u="none" strike="noStrike" baseline="0" dirty="0">
                <a:latin typeface="Times New Roman" panose="02020603050405020304" pitchFamily="18" charset="0"/>
                <a:cs typeface="Times New Roman" panose="02020603050405020304" pitchFamily="18" charset="0"/>
              </a:rPr>
              <a:t>by </a:t>
            </a:r>
            <a:r>
              <a:rPr lang="en-IN" sz="2000" b="1" i="0" u="none" strike="noStrike" baseline="0" dirty="0">
                <a:latin typeface="Times New Roman" panose="02020603050405020304" pitchFamily="18" charset="0"/>
                <a:cs typeface="Times New Roman" panose="02020603050405020304" pitchFamily="18" charset="0"/>
              </a:rPr>
              <a:t>12 </a:t>
            </a:r>
            <a:r>
              <a:rPr lang="en-IN" sz="2000" b="0" i="0" u="none" strike="noStrike" baseline="0" dirty="0">
                <a:latin typeface="Times New Roman" panose="02020603050405020304" pitchFamily="18" charset="0"/>
                <a:cs typeface="Times New Roman" panose="02020603050405020304" pitchFamily="18" charset="0"/>
              </a:rPr>
              <a:t>inches for desktop models to 44 by 60 inches or larger for floor models. </a:t>
            </a:r>
            <a:endParaRPr lang="en-IN" sz="2000" dirty="0">
              <a:latin typeface="Times New Roman" panose="02020603050405020304" pitchFamily="18" charset="0"/>
              <a:cs typeface="Times New Roman" panose="02020603050405020304" pitchFamily="18" charset="0"/>
            </a:endParaRPr>
          </a:p>
          <a:p>
            <a:pPr algn="just"/>
            <a:r>
              <a:rPr lang="en-IN" sz="2000" b="0" i="0" u="none" strike="noStrike" baseline="0" dirty="0">
                <a:latin typeface="Times New Roman" panose="02020603050405020304" pitchFamily="18" charset="0"/>
                <a:cs typeface="Times New Roman" panose="02020603050405020304" pitchFamily="18" charset="0"/>
              </a:rPr>
              <a:t>Graphics tablets provide a highly accurate method for selecting coordinate positions, with an accuracy that varies from about </a:t>
            </a:r>
            <a:r>
              <a:rPr lang="en-IN" sz="2000" b="1" i="0" u="none" strike="noStrike" baseline="0" dirty="0">
                <a:latin typeface="Times New Roman" panose="02020603050405020304" pitchFamily="18" charset="0"/>
                <a:cs typeface="Times New Roman" panose="02020603050405020304" pitchFamily="18" charset="0"/>
              </a:rPr>
              <a:t>0.2 </a:t>
            </a:r>
            <a:r>
              <a:rPr lang="en-IN" sz="2000" b="0" i="0" u="none" strike="noStrike" baseline="0" dirty="0">
                <a:latin typeface="Times New Roman" panose="02020603050405020304" pitchFamily="18" charset="0"/>
                <a:cs typeface="Times New Roman" panose="02020603050405020304" pitchFamily="18" charset="0"/>
              </a:rPr>
              <a:t>mm on desktop models to about 0.05 mm or less on larger models.</a:t>
            </a:r>
          </a:p>
          <a:p>
            <a:pPr algn="just"/>
            <a:r>
              <a:rPr lang="en-IN" sz="2000" b="0" i="0" u="none" strike="noStrike" baseline="0" dirty="0">
                <a:latin typeface="Times New Roman" panose="02020603050405020304" pitchFamily="18" charset="0"/>
                <a:cs typeface="Times New Roman" panose="02020603050405020304" pitchFamily="18" charset="0"/>
              </a:rPr>
              <a:t>Many graphics tablets are constructed with a rectangular grid of wires embedded in the tablet surface.</a:t>
            </a:r>
          </a:p>
          <a:p>
            <a:pPr algn="just"/>
            <a:r>
              <a:rPr lang="en-IN" sz="2000" b="0" i="0" u="none" strike="noStrike" baseline="0" dirty="0">
                <a:latin typeface="Times New Roman" panose="02020603050405020304" pitchFamily="18" charset="0"/>
                <a:cs typeface="Times New Roman" panose="02020603050405020304" pitchFamily="18" charset="0"/>
              </a:rPr>
              <a:t>Electromagnetic pulses are generated in sequence along the wires, and an electric signal is induced in a wire coil in an activated stylus or hand cursor to record a tablet position.</a:t>
            </a:r>
          </a:p>
          <a:p>
            <a:pPr algn="just"/>
            <a:r>
              <a:rPr lang="en-IN" sz="2000" b="0" i="0" u="none" strike="noStrike" baseline="0" dirty="0">
                <a:latin typeface="Times New Roman" panose="02020603050405020304" pitchFamily="18" charset="0"/>
                <a:cs typeface="Times New Roman" panose="02020603050405020304" pitchFamily="18" charset="0"/>
              </a:rPr>
              <a:t> Depending on the technology, either signal strength, coded pulses, or phase shifts can </a:t>
            </a:r>
            <a:r>
              <a:rPr lang="en-IN" sz="2000" b="1" i="0" u="none" strike="noStrike" baseline="0" dirty="0">
                <a:latin typeface="Times New Roman" panose="02020603050405020304" pitchFamily="18" charset="0"/>
                <a:cs typeface="Times New Roman" panose="02020603050405020304" pitchFamily="18" charset="0"/>
              </a:rPr>
              <a:t>be </a:t>
            </a:r>
            <a:r>
              <a:rPr lang="en-IN" sz="2000" b="0" i="0" u="none" strike="noStrike" baseline="0" dirty="0">
                <a:latin typeface="Times New Roman" panose="02020603050405020304" pitchFamily="18" charset="0"/>
                <a:cs typeface="Times New Roman" panose="02020603050405020304" pitchFamily="18" charset="0"/>
              </a:rPr>
              <a:t>used to determine the position on the tablet.</a:t>
            </a:r>
          </a:p>
          <a:p>
            <a:pPr algn="just"/>
            <a:r>
              <a:rPr lang="en-IN" sz="2000" b="1" i="0" u="none" strike="noStrike" baseline="0" dirty="0">
                <a:latin typeface="Times New Roman" panose="02020603050405020304" pitchFamily="18" charset="0"/>
                <a:cs typeface="Times New Roman" panose="02020603050405020304" pitchFamily="18" charset="0"/>
              </a:rPr>
              <a:t>Acoustic (or sonic) tablets </a:t>
            </a:r>
            <a:r>
              <a:rPr lang="en-IN" sz="2000" b="0" i="0" u="none" strike="noStrike" baseline="0" dirty="0">
                <a:latin typeface="Times New Roman" panose="02020603050405020304" pitchFamily="18" charset="0"/>
                <a:cs typeface="Times New Roman" panose="02020603050405020304" pitchFamily="18" charset="0"/>
              </a:rPr>
              <a:t>use sound waves to detect a stylus position. Either strip microphones or point </a:t>
            </a:r>
            <a:r>
              <a:rPr lang="en-IN" sz="2000" dirty="0">
                <a:latin typeface="Times New Roman" panose="02020603050405020304" pitchFamily="18" charset="0"/>
                <a:cs typeface="Times New Roman" panose="02020603050405020304" pitchFamily="18" charset="0"/>
              </a:rPr>
              <a:t>micro</a:t>
            </a:r>
            <a:r>
              <a:rPr lang="en-IN" sz="2000" b="0" i="0" u="none" strike="noStrike" baseline="0" dirty="0">
                <a:latin typeface="Times New Roman" panose="02020603050405020304" pitchFamily="18" charset="0"/>
                <a:cs typeface="Times New Roman" panose="02020603050405020304" pitchFamily="18" charset="0"/>
              </a:rPr>
              <a:t>phones can be used to detect the </a:t>
            </a:r>
            <a:r>
              <a:rPr lang="en-IN" sz="2000" b="1" dirty="0">
                <a:latin typeface="Times New Roman" panose="02020603050405020304" pitchFamily="18" charset="0"/>
                <a:cs typeface="Times New Roman" panose="02020603050405020304" pitchFamily="18" charset="0"/>
              </a:rPr>
              <a:t>sound </a:t>
            </a:r>
            <a:r>
              <a:rPr lang="en-IN" sz="2000" b="0" i="0" u="none" strike="noStrike" baseline="0" dirty="0">
                <a:latin typeface="Times New Roman" panose="02020603050405020304" pitchFamily="18" charset="0"/>
                <a:cs typeface="Times New Roman" panose="02020603050405020304" pitchFamily="18" charset="0"/>
              </a:rPr>
              <a:t>emitted by an electrical spark from a stylus tip. </a:t>
            </a:r>
          </a:p>
        </p:txBody>
      </p:sp>
    </p:spTree>
    <p:extLst>
      <p:ext uri="{BB962C8B-B14F-4D97-AF65-F5344CB8AC3E}">
        <p14:creationId xmlns:p14="http://schemas.microsoft.com/office/powerpoint/2010/main" val="34276055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C72420-B6EB-4962-BEAD-A1A6F7D5C9CC}"/>
              </a:ext>
            </a:extLst>
          </p:cNvPr>
          <p:cNvSpPr>
            <a:spLocks noGrp="1"/>
          </p:cNvSpPr>
          <p:nvPr>
            <p:ph type="title"/>
          </p:nvPr>
        </p:nvSpPr>
        <p:spPr/>
        <p:txBody>
          <a:bodyPr/>
          <a:lstStyle/>
          <a:p>
            <a:r>
              <a:rPr lang="en-IN" sz="4400" b="1" i="0" u="none" strike="noStrike" baseline="0" dirty="0">
                <a:latin typeface="Times New Roman" panose="02020603050405020304" pitchFamily="18" charset="0"/>
                <a:cs typeface="Times New Roman" panose="02020603050405020304" pitchFamily="18" charset="0"/>
              </a:rPr>
              <a:t>Digitizers</a:t>
            </a:r>
            <a:endParaRPr lang="en-IN" dirty="0"/>
          </a:p>
        </p:txBody>
      </p:sp>
      <p:sp>
        <p:nvSpPr>
          <p:cNvPr id="3" name="Content Placeholder 2">
            <a:extLst>
              <a:ext uri="{FF2B5EF4-FFF2-40B4-BE49-F238E27FC236}">
                <a16:creationId xmlns:a16="http://schemas.microsoft.com/office/drawing/2014/main" xmlns="" id="{46FBF681-B61D-41F4-B312-ABB43B111D88}"/>
              </a:ext>
            </a:extLst>
          </p:cNvPr>
          <p:cNvSpPr>
            <a:spLocks noGrp="1"/>
          </p:cNvSpPr>
          <p:nvPr>
            <p:ph idx="1"/>
          </p:nvPr>
        </p:nvSpPr>
        <p:spPr/>
        <p:txBody>
          <a:bodyPr>
            <a:normAutofit/>
          </a:bodyPr>
          <a:lstStyle/>
          <a:p>
            <a:pPr algn="just"/>
            <a:r>
              <a:rPr lang="en-IN" sz="2000" b="0" i="0" u="none" strike="noStrike" baseline="0" dirty="0">
                <a:latin typeface="Times New Roman" panose="02020603050405020304" pitchFamily="18" charset="0"/>
                <a:cs typeface="Times New Roman" panose="02020603050405020304" pitchFamily="18" charset="0"/>
              </a:rPr>
              <a:t>The position </a:t>
            </a:r>
            <a:r>
              <a:rPr lang="en-IN" sz="2000" b="1" i="0" u="none" strike="noStrike" baseline="0" dirty="0">
                <a:latin typeface="Times New Roman" panose="02020603050405020304" pitchFamily="18" charset="0"/>
                <a:cs typeface="Times New Roman" panose="02020603050405020304" pitchFamily="18" charset="0"/>
              </a:rPr>
              <a:t>of </a:t>
            </a:r>
            <a:r>
              <a:rPr lang="en-IN" sz="2000" b="0" i="0" u="none" strike="noStrike" baseline="0" dirty="0">
                <a:latin typeface="Times New Roman" panose="02020603050405020304" pitchFamily="18" charset="0"/>
                <a:cs typeface="Times New Roman" panose="02020603050405020304" pitchFamily="18" charset="0"/>
              </a:rPr>
              <a:t>the stylus is calculated by </a:t>
            </a:r>
            <a:r>
              <a:rPr lang="en-IN" sz="2000" b="1" i="0" u="none" strike="noStrike" baseline="0" dirty="0">
                <a:latin typeface="Times New Roman" panose="02020603050405020304" pitchFamily="18" charset="0"/>
                <a:cs typeface="Times New Roman" panose="02020603050405020304" pitchFamily="18" charset="0"/>
              </a:rPr>
              <a:t>timing </a:t>
            </a:r>
            <a:r>
              <a:rPr lang="en-IN" sz="2000" b="0" i="0" u="none" strike="noStrike" baseline="0" dirty="0">
                <a:latin typeface="Times New Roman" panose="02020603050405020304" pitchFamily="18" charset="0"/>
                <a:cs typeface="Times New Roman" panose="02020603050405020304" pitchFamily="18" charset="0"/>
              </a:rPr>
              <a:t>the arrival of the generated sound at the different microphone</a:t>
            </a:r>
            <a:r>
              <a:rPr lang="en-IN" sz="2000" b="1" dirty="0">
                <a:latin typeface="Times New Roman" panose="02020603050405020304" pitchFamily="18" charset="0"/>
                <a:cs typeface="Times New Roman" panose="02020603050405020304" pitchFamily="18" charset="0"/>
              </a:rPr>
              <a:t> </a:t>
            </a:r>
            <a:r>
              <a:rPr lang="en-IN" sz="2000" b="0" i="0" u="none" strike="noStrike" baseline="0" dirty="0">
                <a:latin typeface="Times New Roman" panose="02020603050405020304" pitchFamily="18" charset="0"/>
                <a:cs typeface="Times New Roman" panose="02020603050405020304" pitchFamily="18" charset="0"/>
              </a:rPr>
              <a:t>positions. </a:t>
            </a:r>
          </a:p>
          <a:p>
            <a:pPr algn="just"/>
            <a:r>
              <a:rPr lang="en-IN" sz="2000" b="0" i="0" u="none" strike="noStrike" baseline="0" dirty="0">
                <a:latin typeface="Times New Roman" panose="02020603050405020304" pitchFamily="18" charset="0"/>
                <a:cs typeface="Times New Roman" panose="02020603050405020304" pitchFamily="18" charset="0"/>
              </a:rPr>
              <a:t>An advantage of two-dimensional acoustic tablets is that the microphones can be placed on any surface to form the "tablet" work </a:t>
            </a:r>
            <a:r>
              <a:rPr lang="en-IN" sz="2000" b="1" i="0" u="none" strike="noStrike" baseline="0" dirty="0">
                <a:latin typeface="Times New Roman" panose="02020603050405020304" pitchFamily="18" charset="0"/>
                <a:cs typeface="Times New Roman" panose="02020603050405020304" pitchFamily="18" charset="0"/>
              </a:rPr>
              <a:t>area.</a:t>
            </a:r>
          </a:p>
          <a:p>
            <a:pPr algn="just"/>
            <a:r>
              <a:rPr lang="en-IN" sz="2000" b="1" i="0" u="none" strike="noStrike" baseline="0" dirty="0">
                <a:latin typeface="Times New Roman" panose="02020603050405020304" pitchFamily="18" charset="0"/>
                <a:cs typeface="Times New Roman" panose="02020603050405020304" pitchFamily="18" charset="0"/>
              </a:rPr>
              <a:t> This </a:t>
            </a:r>
            <a:r>
              <a:rPr lang="en-IN" sz="2000" b="0" i="0" u="none" strike="noStrike" baseline="0" dirty="0">
                <a:latin typeface="Times New Roman" panose="02020603050405020304" pitchFamily="18" charset="0"/>
                <a:cs typeface="Times New Roman" panose="02020603050405020304" pitchFamily="18" charset="0"/>
              </a:rPr>
              <a:t>can </a:t>
            </a:r>
            <a:r>
              <a:rPr lang="en-IN" sz="2000" b="1" i="0" u="none" strike="noStrike" baseline="0" dirty="0">
                <a:latin typeface="Times New Roman" panose="02020603050405020304" pitchFamily="18" charset="0"/>
                <a:cs typeface="Times New Roman" panose="02020603050405020304" pitchFamily="18" charset="0"/>
              </a:rPr>
              <a:t>be </a:t>
            </a:r>
            <a:r>
              <a:rPr lang="en-IN" sz="2000" b="0" i="0" u="none" strike="noStrike" baseline="0" dirty="0">
                <a:latin typeface="Times New Roman" panose="02020603050405020304" pitchFamily="18" charset="0"/>
                <a:cs typeface="Times New Roman" panose="02020603050405020304" pitchFamily="18" charset="0"/>
              </a:rPr>
              <a:t>convenient for various applications, such as digitizing drawings in a </a:t>
            </a:r>
            <a:r>
              <a:rPr lang="en-IN" sz="2000" b="1" i="0" u="none" strike="noStrike" baseline="0" dirty="0">
                <a:latin typeface="Times New Roman" panose="02020603050405020304" pitchFamily="18" charset="0"/>
                <a:cs typeface="Times New Roman" panose="02020603050405020304" pitchFamily="18" charset="0"/>
              </a:rPr>
              <a:t>book</a:t>
            </a:r>
            <a:endParaRPr lang="en-IN" sz="2000" dirty="0">
              <a:latin typeface="Times New Roman" panose="02020603050405020304" pitchFamily="18" charset="0"/>
              <a:cs typeface="Times New Roman" panose="02020603050405020304" pitchFamily="18" charset="0"/>
            </a:endParaRPr>
          </a:p>
          <a:p>
            <a:pPr algn="just"/>
            <a:r>
              <a:rPr lang="en-IN" sz="2000" b="0" i="0" u="none" strike="noStrike" baseline="0" dirty="0">
                <a:latin typeface="Times New Roman" panose="02020603050405020304" pitchFamily="18" charset="0"/>
                <a:cs typeface="Times New Roman" panose="02020603050405020304" pitchFamily="18" charset="0"/>
              </a:rPr>
              <a:t>Three-dimensional digitizers use sonic or electromagnetic transmissions to word positions.</a:t>
            </a:r>
          </a:p>
          <a:p>
            <a:pPr algn="just"/>
            <a:r>
              <a:rPr lang="en-IN" sz="2000" b="0" i="0" u="none" strike="noStrike" baseline="0" dirty="0">
                <a:latin typeface="Times New Roman" panose="02020603050405020304" pitchFamily="18" charset="0"/>
                <a:cs typeface="Times New Roman" panose="02020603050405020304" pitchFamily="18" charset="0"/>
              </a:rPr>
              <a:t> One electromagnetic transmission method is similar to that used in the data glove: </a:t>
            </a:r>
          </a:p>
          <a:p>
            <a:pPr algn="just"/>
            <a:r>
              <a:rPr lang="en-IN" sz="2000" b="1" i="0" u="none" strike="noStrike" baseline="0" dirty="0">
                <a:latin typeface="Times New Roman" panose="02020603050405020304" pitchFamily="18" charset="0"/>
                <a:cs typeface="Times New Roman" panose="02020603050405020304" pitchFamily="18" charset="0"/>
              </a:rPr>
              <a:t>A </a:t>
            </a:r>
            <a:r>
              <a:rPr lang="en-IN" sz="2000" b="0" i="0" u="none" strike="noStrike" baseline="0" dirty="0">
                <a:latin typeface="Times New Roman" panose="02020603050405020304" pitchFamily="18" charset="0"/>
                <a:cs typeface="Times New Roman" panose="02020603050405020304" pitchFamily="18" charset="0"/>
              </a:rPr>
              <a:t>coupling </a:t>
            </a:r>
            <a:r>
              <a:rPr lang="en-IN" sz="2000" b="1" i="0" u="none" strike="noStrike" baseline="0" dirty="0">
                <a:latin typeface="Times New Roman" panose="02020603050405020304" pitchFamily="18" charset="0"/>
                <a:cs typeface="Times New Roman" panose="02020603050405020304" pitchFamily="18" charset="0"/>
              </a:rPr>
              <a:t>between </a:t>
            </a:r>
            <a:r>
              <a:rPr lang="en-IN" sz="2000" b="0" i="0" u="none" strike="noStrike" baseline="0" dirty="0">
                <a:latin typeface="Times New Roman" panose="02020603050405020304" pitchFamily="18" charset="0"/>
                <a:cs typeface="Times New Roman" panose="02020603050405020304" pitchFamily="18" charset="0"/>
              </a:rPr>
              <a:t>the transmitter </a:t>
            </a:r>
            <a:r>
              <a:rPr lang="en-IN" sz="2000" b="1" i="0" u="none" strike="noStrike" baseline="0" dirty="0">
                <a:latin typeface="Times New Roman" panose="02020603050405020304" pitchFamily="18" charset="0"/>
                <a:cs typeface="Times New Roman" panose="02020603050405020304" pitchFamily="18" charset="0"/>
              </a:rPr>
              <a:t>and </a:t>
            </a:r>
            <a:r>
              <a:rPr lang="en-IN" sz="2000" b="0" i="0" u="none" strike="noStrike" baseline="0" dirty="0">
                <a:latin typeface="Times New Roman" panose="02020603050405020304" pitchFamily="18" charset="0"/>
                <a:cs typeface="Times New Roman" panose="02020603050405020304" pitchFamily="18" charset="0"/>
              </a:rPr>
              <a:t>receiver is used to compute the location of a stylus as it moves over the surface of an object</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516153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9D065D-BEAC-4B3C-A371-9AEDB75ED573}"/>
              </a:ext>
            </a:extLst>
          </p:cNvPr>
          <p:cNvSpPr>
            <a:spLocks noGrp="1"/>
          </p:cNvSpPr>
          <p:nvPr>
            <p:ph type="title"/>
          </p:nvPr>
        </p:nvSpPr>
        <p:spPr/>
        <p:txBody>
          <a:bodyPr>
            <a:normAutofit/>
          </a:bodyPr>
          <a:lstStyle/>
          <a:p>
            <a:r>
              <a:rPr lang="en-IN" b="1" i="0" u="none" strike="noStrike" baseline="0" dirty="0">
                <a:latin typeface="Times New Roman" panose="02020603050405020304" pitchFamily="18" charset="0"/>
                <a:cs typeface="Times New Roman" panose="02020603050405020304" pitchFamily="18" charset="0"/>
              </a:rPr>
              <a:t>Image Scanners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2692B41B-D5DE-4415-BC6A-20FBEB47DC45}"/>
              </a:ext>
            </a:extLst>
          </p:cNvPr>
          <p:cNvSpPr>
            <a:spLocks noGrp="1"/>
          </p:cNvSpPr>
          <p:nvPr>
            <p:ph idx="1"/>
          </p:nvPr>
        </p:nvSpPr>
        <p:spPr/>
        <p:txBody>
          <a:bodyPr>
            <a:noAutofit/>
          </a:bodyPr>
          <a:lstStyle/>
          <a:p>
            <a:pPr algn="just"/>
            <a:r>
              <a:rPr lang="en-IN" sz="2400" b="0" i="0" u="none" strike="noStrike" baseline="0" dirty="0">
                <a:latin typeface="Times New Roman" panose="02020603050405020304" pitchFamily="18" charset="0"/>
                <a:cs typeface="Times New Roman" panose="02020603050405020304" pitchFamily="18" charset="0"/>
              </a:rPr>
              <a:t>Drawings, graphs, colour and black-and-white photos, or text </a:t>
            </a:r>
            <a:r>
              <a:rPr lang="en-IN" sz="2400" b="1" i="0" u="none" strike="noStrike" baseline="0" dirty="0">
                <a:latin typeface="Times New Roman" panose="02020603050405020304" pitchFamily="18" charset="0"/>
                <a:cs typeface="Times New Roman" panose="02020603050405020304" pitchFamily="18" charset="0"/>
              </a:rPr>
              <a:t>can </a:t>
            </a:r>
            <a:r>
              <a:rPr lang="en-IN" sz="2400" b="0" i="0" u="none" strike="noStrike" baseline="0" dirty="0">
                <a:latin typeface="Times New Roman" panose="02020603050405020304" pitchFamily="18" charset="0"/>
                <a:cs typeface="Times New Roman" panose="02020603050405020304" pitchFamily="18" charset="0"/>
              </a:rPr>
              <a:t>be stored for computer processing with an image scanner by passing an optical scanning mechanism over the information to </a:t>
            </a:r>
            <a:r>
              <a:rPr lang="en-IN" sz="2400" b="1" i="0" u="none" strike="noStrike" baseline="0" dirty="0">
                <a:latin typeface="Times New Roman" panose="02020603050405020304" pitchFamily="18" charset="0"/>
                <a:cs typeface="Times New Roman" panose="02020603050405020304" pitchFamily="18" charset="0"/>
              </a:rPr>
              <a:t>be </a:t>
            </a:r>
            <a:r>
              <a:rPr lang="en-IN" sz="2400" b="0" i="0" u="none" strike="noStrike" baseline="0" dirty="0">
                <a:latin typeface="Times New Roman" panose="02020603050405020304" pitchFamily="18" charset="0"/>
                <a:cs typeface="Times New Roman" panose="02020603050405020304" pitchFamily="18" charset="0"/>
              </a:rPr>
              <a:t>stored. </a:t>
            </a:r>
          </a:p>
          <a:p>
            <a:pPr algn="just"/>
            <a:r>
              <a:rPr lang="en-IN" sz="2400" b="0" i="0" u="none" strike="noStrike" baseline="0" dirty="0">
                <a:latin typeface="Times New Roman" panose="02020603050405020304" pitchFamily="18" charset="0"/>
                <a:cs typeface="Times New Roman" panose="02020603050405020304" pitchFamily="18" charset="0"/>
              </a:rPr>
              <a:t>The gradations of Gray scale or colour are then recorded and stored in an array. </a:t>
            </a:r>
          </a:p>
          <a:p>
            <a:pPr algn="just"/>
            <a:r>
              <a:rPr lang="en-IN" sz="2400" b="0" i="0" u="none" strike="noStrike" baseline="0" dirty="0">
                <a:latin typeface="Times New Roman" panose="02020603050405020304" pitchFamily="18" charset="0"/>
                <a:cs typeface="Times New Roman" panose="02020603050405020304" pitchFamily="18" charset="0"/>
              </a:rPr>
              <a:t>Once we have the internal representation of a picture, we can apply transformations to rotate, scale, or crop the picture to a particular screen area. </a:t>
            </a:r>
          </a:p>
          <a:p>
            <a:pPr algn="just"/>
            <a:r>
              <a:rPr lang="en-IN" sz="2400" b="0" i="0" u="none" strike="noStrike" baseline="0" dirty="0">
                <a:latin typeface="Times New Roman" panose="02020603050405020304" pitchFamily="18" charset="0"/>
                <a:cs typeface="Times New Roman" panose="02020603050405020304" pitchFamily="18" charset="0"/>
              </a:rPr>
              <a:t>We can also apply various image-processing methods to modify the array representation of the picture.</a:t>
            </a:r>
          </a:p>
          <a:p>
            <a:pPr algn="just"/>
            <a:r>
              <a:rPr lang="en-IN" sz="2400" b="0" i="0" u="none" strike="noStrike" baseline="0" dirty="0">
                <a:latin typeface="Times New Roman" panose="02020603050405020304" pitchFamily="18" charset="0"/>
                <a:cs typeface="Times New Roman" panose="02020603050405020304" pitchFamily="18" charset="0"/>
              </a:rPr>
              <a:t>For scanned text input, various editing operations can be performed on the stored documents.</a:t>
            </a:r>
          </a:p>
          <a:p>
            <a:pPr algn="just"/>
            <a:r>
              <a:rPr lang="en-IN" sz="2400" b="0" i="0" u="none" strike="noStrike" baseline="0" dirty="0">
                <a:latin typeface="Times New Roman" panose="02020603050405020304" pitchFamily="18" charset="0"/>
                <a:cs typeface="Times New Roman" panose="02020603050405020304" pitchFamily="18" charset="0"/>
              </a:rPr>
              <a:t>Some scanners are able to scan either graphical representations or text, and they come in a variety of sizes and capabilities.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016724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A1E6C40-9352-4452-A3B5-13BE36DA3BF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58692E8E-2889-466D-A5F9-14E77D31DFA3}"/>
              </a:ext>
            </a:extLst>
          </p:cNvPr>
          <p:cNvSpPr>
            <a:spLocks noGrp="1"/>
          </p:cNvSpPr>
          <p:nvPr>
            <p:ph idx="1"/>
          </p:nvPr>
        </p:nvSpPr>
        <p:spPr/>
        <p:txBody>
          <a:bodyPr/>
          <a:lstStyle/>
          <a:p>
            <a:endParaRPr lang="en-IN" dirty="0"/>
          </a:p>
        </p:txBody>
      </p:sp>
      <p:pic>
        <p:nvPicPr>
          <p:cNvPr id="5122" name="Picture 2" descr="How To Use a Scanner | HP® Tech Takes">
            <a:extLst>
              <a:ext uri="{FF2B5EF4-FFF2-40B4-BE49-F238E27FC236}">
                <a16:creationId xmlns:a16="http://schemas.microsoft.com/office/drawing/2014/main" xmlns="" id="{75BAA130-8CD1-4E89-9AB6-7AB96B1C2D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1285875"/>
            <a:ext cx="6428267" cy="289272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The 9 Best Document Scanners of 2021">
            <a:extLst>
              <a:ext uri="{FF2B5EF4-FFF2-40B4-BE49-F238E27FC236}">
                <a16:creationId xmlns:a16="http://schemas.microsoft.com/office/drawing/2014/main" xmlns="" id="{CBC049BF-C046-49BB-A946-70CB9D3831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9944" y="1027906"/>
            <a:ext cx="3621442" cy="3525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606214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450434-75BE-45C4-AC95-3E9EF22DFB0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1FA4F975-BBB1-4533-B117-361ADCA2B242}"/>
              </a:ext>
            </a:extLst>
          </p:cNvPr>
          <p:cNvSpPr>
            <a:spLocks noGrp="1"/>
          </p:cNvSpPr>
          <p:nvPr>
            <p:ph idx="1"/>
          </p:nvPr>
        </p:nvSpPr>
        <p:spPr/>
        <p:txBody>
          <a:bodyPr/>
          <a:lstStyle/>
          <a:p>
            <a:endParaRPr lang="en-IN"/>
          </a:p>
        </p:txBody>
      </p:sp>
      <p:pic>
        <p:nvPicPr>
          <p:cNvPr id="4098" name="Picture 2" descr="Navigating Portable 3D Digitizers - Digital Engineering 24/7">
            <a:extLst>
              <a:ext uri="{FF2B5EF4-FFF2-40B4-BE49-F238E27FC236}">
                <a16:creationId xmlns:a16="http://schemas.microsoft.com/office/drawing/2014/main" xmlns="" id="{877BE16B-73CC-4DAD-965A-CE301ACB48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2177" y="970484"/>
            <a:ext cx="5336991" cy="4917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94698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770657-80FC-4476-9155-98C3C44E3F5E}"/>
              </a:ext>
            </a:extLst>
          </p:cNvPr>
          <p:cNvSpPr>
            <a:spLocks noGrp="1"/>
          </p:cNvSpPr>
          <p:nvPr>
            <p:ph type="title"/>
          </p:nvPr>
        </p:nvSpPr>
        <p:spPr/>
        <p:txBody>
          <a:bodyPr>
            <a:normAutofit/>
          </a:bodyPr>
          <a:lstStyle/>
          <a:p>
            <a:r>
              <a:rPr lang="en-IN" b="1" i="0" u="none" strike="noStrike" baseline="0" dirty="0">
                <a:latin typeface="Times New Roman" panose="02020603050405020304" pitchFamily="18" charset="0"/>
                <a:cs typeface="Times New Roman" panose="02020603050405020304" pitchFamily="18" charset="0"/>
              </a:rPr>
              <a:t>Touch Panels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DBC45659-44F0-478D-B661-68AB3ACC3D60}"/>
              </a:ext>
            </a:extLst>
          </p:cNvPr>
          <p:cNvSpPr>
            <a:spLocks noGrp="1"/>
          </p:cNvSpPr>
          <p:nvPr>
            <p:ph idx="1"/>
          </p:nvPr>
        </p:nvSpPr>
        <p:spPr/>
        <p:txBody>
          <a:bodyPr>
            <a:normAutofit/>
          </a:bodyPr>
          <a:lstStyle/>
          <a:p>
            <a:pPr algn="just"/>
            <a:r>
              <a:rPr lang="en-IN" sz="2000" b="1" i="0" u="none" strike="noStrike" baseline="0" dirty="0">
                <a:latin typeface="Times New Roman" panose="02020603050405020304" pitchFamily="18" charset="0"/>
                <a:cs typeface="Times New Roman" panose="02020603050405020304" pitchFamily="18" charset="0"/>
              </a:rPr>
              <a:t>As </a:t>
            </a:r>
            <a:r>
              <a:rPr lang="en-IN" sz="2000" b="0" i="0" u="none" strike="noStrike" baseline="0" dirty="0">
                <a:latin typeface="Times New Roman" panose="02020603050405020304" pitchFamily="18" charset="0"/>
                <a:cs typeface="Times New Roman" panose="02020603050405020304" pitchFamily="18" charset="0"/>
              </a:rPr>
              <a:t>the name implies, </a:t>
            </a:r>
            <a:r>
              <a:rPr lang="en-IN" sz="2000" b="1" i="0" u="none" strike="noStrike" baseline="0" dirty="0">
                <a:latin typeface="Times New Roman" panose="02020603050405020304" pitchFamily="18" charset="0"/>
                <a:cs typeface="Times New Roman" panose="02020603050405020304" pitchFamily="18" charset="0"/>
              </a:rPr>
              <a:t>touch panels </a:t>
            </a:r>
            <a:r>
              <a:rPr lang="en-IN" sz="2000" b="0" i="0" u="none" strike="noStrike" baseline="0" dirty="0">
                <a:latin typeface="Times New Roman" panose="02020603050405020304" pitchFamily="18" charset="0"/>
                <a:cs typeface="Times New Roman" panose="02020603050405020304" pitchFamily="18" charset="0"/>
              </a:rPr>
              <a:t>allow displayed objects or screen positions to be selected with the touch of a finger. </a:t>
            </a:r>
          </a:p>
          <a:p>
            <a:pPr algn="just"/>
            <a:r>
              <a:rPr lang="en-IN" sz="2000" b="1" i="0" u="none" strike="noStrike" baseline="0" dirty="0">
                <a:latin typeface="Times New Roman" panose="02020603050405020304" pitchFamily="18" charset="0"/>
                <a:cs typeface="Times New Roman" panose="02020603050405020304" pitchFamily="18" charset="0"/>
              </a:rPr>
              <a:t>A </a:t>
            </a:r>
            <a:r>
              <a:rPr lang="en-IN" sz="2000" b="0" i="0" u="none" strike="noStrike" baseline="0" dirty="0">
                <a:latin typeface="Times New Roman" panose="02020603050405020304" pitchFamily="18" charset="0"/>
                <a:cs typeface="Times New Roman" panose="02020603050405020304" pitchFamily="18" charset="0"/>
              </a:rPr>
              <a:t>typical application of touch panels is for the selection of processing options that are represented with graphical icons.</a:t>
            </a:r>
          </a:p>
          <a:p>
            <a:pPr algn="just"/>
            <a:r>
              <a:rPr lang="en-IN" sz="2000" b="0" i="0" u="none" strike="noStrike" baseline="0" dirty="0">
                <a:latin typeface="Times New Roman" panose="02020603050405020304" pitchFamily="18" charset="0"/>
                <a:cs typeface="Times New Roman" panose="02020603050405020304" pitchFamily="18" charset="0"/>
              </a:rPr>
              <a:t>Some systems, such as the plasma panels are designed with touch </a:t>
            </a:r>
            <a:r>
              <a:rPr lang="en-IN" sz="2000" b="1" i="0" u="none" strike="noStrike" baseline="0" dirty="0">
                <a:latin typeface="Times New Roman" panose="02020603050405020304" pitchFamily="18" charset="0"/>
                <a:cs typeface="Times New Roman" panose="02020603050405020304" pitchFamily="18" charset="0"/>
              </a:rPr>
              <a:t>screens. </a:t>
            </a:r>
          </a:p>
          <a:p>
            <a:pPr algn="just"/>
            <a:r>
              <a:rPr lang="en-IN" sz="2000" b="1" i="0" u="none" strike="noStrike" baseline="0" dirty="0">
                <a:latin typeface="Times New Roman" panose="02020603050405020304" pitchFamily="18" charset="0"/>
                <a:cs typeface="Times New Roman" panose="02020603050405020304" pitchFamily="18" charset="0"/>
              </a:rPr>
              <a:t>Other systems </a:t>
            </a:r>
            <a:r>
              <a:rPr lang="en-IN" sz="2000" b="0" i="0" u="none" strike="noStrike" baseline="0" dirty="0">
                <a:latin typeface="Times New Roman" panose="02020603050405020304" pitchFamily="18" charset="0"/>
                <a:cs typeface="Times New Roman" panose="02020603050405020304" pitchFamily="18" charset="0"/>
              </a:rPr>
              <a:t>can be adapted for touch input by fitting a transparent device with a touch sensing mechanism over the video monitor screen. </a:t>
            </a:r>
          </a:p>
          <a:p>
            <a:pPr algn="just"/>
            <a:r>
              <a:rPr lang="en-IN" sz="2000" b="0" i="0" u="none" strike="noStrike" baseline="0" dirty="0">
                <a:latin typeface="Times New Roman" panose="02020603050405020304" pitchFamily="18" charset="0"/>
                <a:cs typeface="Times New Roman" panose="02020603050405020304" pitchFamily="18" charset="0"/>
              </a:rPr>
              <a:t>Touch input can be recorded using optical, electrical, or acoustical methods.</a:t>
            </a:r>
          </a:p>
          <a:p>
            <a:pPr algn="just"/>
            <a:r>
              <a:rPr lang="en-IN" sz="2000" b="0" i="0" u="none" strike="noStrike" baseline="0" dirty="0">
                <a:latin typeface="Times New Roman" panose="02020603050405020304" pitchFamily="18" charset="0"/>
                <a:cs typeface="Times New Roman" panose="02020603050405020304" pitchFamily="18" charset="0"/>
              </a:rPr>
              <a:t>Optical touch panels employ a line of infrared light-emitting diodes </a:t>
            </a:r>
            <a:r>
              <a:rPr lang="en-IN" sz="2000" b="1" i="0" u="none" strike="noStrike" baseline="0" dirty="0">
                <a:latin typeface="Times New Roman" panose="02020603050405020304" pitchFamily="18" charset="0"/>
                <a:cs typeface="Times New Roman" panose="02020603050405020304" pitchFamily="18" charset="0"/>
              </a:rPr>
              <a:t>(LEDs) </a:t>
            </a:r>
            <a:r>
              <a:rPr lang="en-IN" sz="2000" b="0" i="0" u="none" strike="noStrike" baseline="0" dirty="0">
                <a:latin typeface="Times New Roman" panose="02020603050405020304" pitchFamily="18" charset="0"/>
                <a:cs typeface="Times New Roman" panose="02020603050405020304" pitchFamily="18" charset="0"/>
              </a:rPr>
              <a:t>along one </a:t>
            </a:r>
            <a:r>
              <a:rPr lang="en-IN" sz="2000" b="1" i="0" u="none" strike="noStrike" baseline="0" dirty="0">
                <a:latin typeface="Times New Roman" panose="02020603050405020304" pitchFamily="18" charset="0"/>
                <a:cs typeface="Times New Roman" panose="02020603050405020304" pitchFamily="18" charset="0"/>
              </a:rPr>
              <a:t>vertical </a:t>
            </a:r>
            <a:r>
              <a:rPr lang="en-IN" sz="2000" b="0" i="0" u="none" strike="noStrike" baseline="0" dirty="0">
                <a:latin typeface="Times New Roman" panose="02020603050405020304" pitchFamily="18" charset="0"/>
                <a:cs typeface="Times New Roman" panose="02020603050405020304" pitchFamily="18" charset="0"/>
              </a:rPr>
              <a:t>edge and along one horizontal edge of the frame. </a:t>
            </a:r>
          </a:p>
          <a:p>
            <a:pPr algn="just"/>
            <a:r>
              <a:rPr lang="en-IN" sz="2000" b="0" i="0" u="none" strike="noStrike" baseline="0" dirty="0">
                <a:latin typeface="Times New Roman" panose="02020603050405020304" pitchFamily="18" charset="0"/>
                <a:cs typeface="Times New Roman" panose="02020603050405020304" pitchFamily="18" charset="0"/>
              </a:rPr>
              <a:t>The opposite vertical and horizontal edges contain light detectors. </a:t>
            </a:r>
            <a:r>
              <a:rPr lang="en-IN" sz="2000" b="1" i="0" u="none" strike="noStrike" baseline="0" dirty="0">
                <a:latin typeface="Times New Roman" panose="02020603050405020304" pitchFamily="18" charset="0"/>
                <a:cs typeface="Times New Roman" panose="02020603050405020304" pitchFamily="18" charset="0"/>
              </a:rPr>
              <a:t>These </a:t>
            </a:r>
            <a:r>
              <a:rPr lang="en-IN" sz="2000" b="0" i="0" u="none" strike="noStrike" baseline="0" dirty="0">
                <a:latin typeface="Times New Roman" panose="02020603050405020304" pitchFamily="18" charset="0"/>
                <a:cs typeface="Times New Roman" panose="02020603050405020304" pitchFamily="18" charset="0"/>
              </a:rPr>
              <a:t>detectors are used to record which beams are interrupted when the panel is touched.</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269648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672AA1-76F3-46B5-A15A-E3710DD23CDB}"/>
              </a:ext>
            </a:extLst>
          </p:cNvPr>
          <p:cNvSpPr>
            <a:spLocks noGrp="1"/>
          </p:cNvSpPr>
          <p:nvPr>
            <p:ph type="title"/>
          </p:nvPr>
        </p:nvSpPr>
        <p:spPr/>
        <p:txBody>
          <a:bodyPr/>
          <a:lstStyle/>
          <a:p>
            <a:r>
              <a:rPr lang="en-IN" b="1" i="0" u="none" strike="noStrike" baseline="0" dirty="0">
                <a:latin typeface="Times New Roman" panose="02020603050405020304" pitchFamily="18" charset="0"/>
                <a:cs typeface="Times New Roman" panose="02020603050405020304" pitchFamily="18" charset="0"/>
              </a:rPr>
              <a:t>Touch Panels</a:t>
            </a:r>
            <a:endParaRPr lang="en-IN" dirty="0"/>
          </a:p>
        </p:txBody>
      </p:sp>
      <p:sp>
        <p:nvSpPr>
          <p:cNvPr id="3" name="Content Placeholder 2">
            <a:extLst>
              <a:ext uri="{FF2B5EF4-FFF2-40B4-BE49-F238E27FC236}">
                <a16:creationId xmlns:a16="http://schemas.microsoft.com/office/drawing/2014/main" xmlns="" id="{C9E8AD8D-C05E-4D79-A8D0-69A92067DC56}"/>
              </a:ext>
            </a:extLst>
          </p:cNvPr>
          <p:cNvSpPr>
            <a:spLocks noGrp="1"/>
          </p:cNvSpPr>
          <p:nvPr>
            <p:ph idx="1"/>
          </p:nvPr>
        </p:nvSpPr>
        <p:spPr/>
        <p:txBody>
          <a:bodyPr>
            <a:normAutofit/>
          </a:bodyPr>
          <a:lstStyle/>
          <a:p>
            <a:pPr algn="just"/>
            <a:r>
              <a:rPr lang="en-IN" sz="2000" b="0" i="0" u="none" strike="noStrike" baseline="0" dirty="0">
                <a:latin typeface="Times New Roman" panose="02020603050405020304" pitchFamily="18" charset="0"/>
                <a:cs typeface="Times New Roman" panose="02020603050405020304" pitchFamily="18" charset="0"/>
              </a:rPr>
              <a:t>The two crossing </a:t>
            </a:r>
            <a:r>
              <a:rPr lang="en-IN" sz="2000" b="1" i="0" u="none" strike="noStrike" baseline="0" dirty="0">
                <a:latin typeface="Times New Roman" panose="02020603050405020304" pitchFamily="18" charset="0"/>
                <a:cs typeface="Times New Roman" panose="02020603050405020304" pitchFamily="18" charset="0"/>
              </a:rPr>
              <a:t>beams </a:t>
            </a:r>
            <a:r>
              <a:rPr lang="en-IN" sz="2000" b="0" i="0" u="none" strike="noStrike" baseline="0" dirty="0">
                <a:latin typeface="Times New Roman" panose="02020603050405020304" pitchFamily="18" charset="0"/>
                <a:cs typeface="Times New Roman" panose="02020603050405020304" pitchFamily="18" charset="0"/>
              </a:rPr>
              <a:t>that are interrupted identify the horizontal and vertical coordinates of the screen position selected.</a:t>
            </a:r>
          </a:p>
          <a:p>
            <a:pPr algn="just"/>
            <a:r>
              <a:rPr lang="en-IN" sz="2000" b="0" i="0" u="none" strike="noStrike" baseline="0" dirty="0">
                <a:latin typeface="Times New Roman" panose="02020603050405020304" pitchFamily="18" charset="0"/>
                <a:cs typeface="Times New Roman" panose="02020603050405020304" pitchFamily="18" charset="0"/>
              </a:rPr>
              <a:t> Positions can </a:t>
            </a:r>
            <a:r>
              <a:rPr lang="en-IN" sz="2000" b="1" i="0" u="none" strike="noStrike" baseline="0" dirty="0">
                <a:latin typeface="Times New Roman" panose="02020603050405020304" pitchFamily="18" charset="0"/>
                <a:cs typeface="Times New Roman" panose="02020603050405020304" pitchFamily="18" charset="0"/>
              </a:rPr>
              <a:t>be </a:t>
            </a:r>
            <a:r>
              <a:rPr lang="en-IN" sz="2000" b="0" i="0" u="none" strike="noStrike" baseline="0" dirty="0">
                <a:latin typeface="Times New Roman" panose="02020603050405020304" pitchFamily="18" charset="0"/>
                <a:cs typeface="Times New Roman" panose="02020603050405020304" pitchFamily="18" charset="0"/>
              </a:rPr>
              <a:t>selected with </a:t>
            </a:r>
            <a:r>
              <a:rPr lang="en-IN" sz="2000" b="1" i="0" u="none" strike="noStrike" baseline="0" dirty="0">
                <a:latin typeface="Times New Roman" panose="02020603050405020304" pitchFamily="18" charset="0"/>
                <a:cs typeface="Times New Roman" panose="02020603050405020304" pitchFamily="18" charset="0"/>
              </a:rPr>
              <a:t>an </a:t>
            </a:r>
            <a:r>
              <a:rPr lang="en-IN" sz="2000" b="0" i="0" u="none" strike="noStrike" baseline="0" dirty="0">
                <a:latin typeface="Times New Roman" panose="02020603050405020304" pitchFamily="18" charset="0"/>
                <a:cs typeface="Times New Roman" panose="02020603050405020304" pitchFamily="18" charset="0"/>
              </a:rPr>
              <a:t>accuracy of about ¼ inch With closely spaced </a:t>
            </a:r>
            <a:r>
              <a:rPr lang="en-IN" sz="2000" b="1" i="0" u="none" strike="noStrike" baseline="0" dirty="0">
                <a:latin typeface="Times New Roman" panose="02020603050405020304" pitchFamily="18" charset="0"/>
                <a:cs typeface="Times New Roman" panose="02020603050405020304" pitchFamily="18" charset="0"/>
              </a:rPr>
              <a:t>LEDs, </a:t>
            </a:r>
            <a:r>
              <a:rPr lang="en-IN" sz="2000" b="0" i="0" u="none" strike="noStrike" baseline="0" dirty="0">
                <a:latin typeface="Times New Roman" panose="02020603050405020304" pitchFamily="18" charset="0"/>
                <a:cs typeface="Times New Roman" panose="02020603050405020304" pitchFamily="18" charset="0"/>
              </a:rPr>
              <a:t>it is possible to break</a:t>
            </a:r>
            <a:r>
              <a:rPr lang="en-IN" sz="2000" b="1" i="0" u="none" strike="noStrike" baseline="0" dirty="0">
                <a:latin typeface="Times New Roman" panose="02020603050405020304" pitchFamily="18" charset="0"/>
                <a:cs typeface="Times New Roman" panose="02020603050405020304" pitchFamily="18" charset="0"/>
              </a:rPr>
              <a:t> </a:t>
            </a:r>
            <a:r>
              <a:rPr lang="en-IN" sz="2000" b="0" i="0" u="none" strike="noStrike" baseline="0" dirty="0">
                <a:latin typeface="Times New Roman" panose="02020603050405020304" pitchFamily="18" charset="0"/>
                <a:cs typeface="Times New Roman" panose="02020603050405020304" pitchFamily="18" charset="0"/>
              </a:rPr>
              <a:t>two horizontal or two vertical beams simultaneously. </a:t>
            </a:r>
          </a:p>
          <a:p>
            <a:pPr algn="just"/>
            <a:r>
              <a:rPr lang="en-IN" sz="2000" b="0" i="0" u="none" strike="noStrike" baseline="0" dirty="0">
                <a:latin typeface="Times New Roman" panose="02020603050405020304" pitchFamily="18" charset="0"/>
                <a:cs typeface="Times New Roman" panose="02020603050405020304" pitchFamily="18" charset="0"/>
              </a:rPr>
              <a:t>In this </a:t>
            </a:r>
            <a:r>
              <a:rPr lang="en-IN" sz="2000" b="1" i="0" u="none" strike="noStrike" baseline="0" dirty="0">
                <a:latin typeface="Times New Roman" panose="02020603050405020304" pitchFamily="18" charset="0"/>
                <a:cs typeface="Times New Roman" panose="02020603050405020304" pitchFamily="18" charset="0"/>
              </a:rPr>
              <a:t>case, </a:t>
            </a:r>
            <a:r>
              <a:rPr lang="en-IN" sz="2000" b="0" i="0" u="none" strike="noStrike" baseline="0" dirty="0">
                <a:latin typeface="Times New Roman" panose="02020603050405020304" pitchFamily="18" charset="0"/>
                <a:cs typeface="Times New Roman" panose="02020603050405020304" pitchFamily="18" charset="0"/>
              </a:rPr>
              <a:t>an average position between the two interrupted </a:t>
            </a:r>
            <a:r>
              <a:rPr lang="en-IN" sz="2000" b="1" i="0" u="none" strike="noStrike" baseline="0" dirty="0">
                <a:latin typeface="Times New Roman" panose="02020603050405020304" pitchFamily="18" charset="0"/>
                <a:cs typeface="Times New Roman" panose="02020603050405020304" pitchFamily="18" charset="0"/>
              </a:rPr>
              <a:t>beams </a:t>
            </a:r>
            <a:r>
              <a:rPr lang="en-IN" sz="2000" b="0" i="0" u="none" strike="noStrike" baseline="0" dirty="0">
                <a:latin typeface="Times New Roman" panose="02020603050405020304" pitchFamily="18" charset="0"/>
                <a:cs typeface="Times New Roman" panose="02020603050405020304" pitchFamily="18" charset="0"/>
              </a:rPr>
              <a:t>is recorded. The LEDs operate at infrared frequencies, </a:t>
            </a:r>
            <a:r>
              <a:rPr lang="en-IN" sz="2000" b="1" i="0" u="none" strike="noStrike" baseline="0" dirty="0">
                <a:latin typeface="Times New Roman" panose="02020603050405020304" pitchFamily="18" charset="0"/>
                <a:cs typeface="Times New Roman" panose="02020603050405020304" pitchFamily="18" charset="0"/>
              </a:rPr>
              <a:t>so </a:t>
            </a:r>
            <a:r>
              <a:rPr lang="en-IN" sz="2000" b="0" i="0" u="none" strike="noStrike" baseline="0" dirty="0">
                <a:latin typeface="Times New Roman" panose="02020603050405020304" pitchFamily="18" charset="0"/>
                <a:cs typeface="Times New Roman" panose="02020603050405020304" pitchFamily="18" charset="0"/>
              </a:rPr>
              <a:t>that the light is not visible to a </a:t>
            </a:r>
            <a:r>
              <a:rPr lang="en-IN" sz="2000" b="1" i="0" u="none" strike="noStrike" baseline="0" dirty="0">
                <a:latin typeface="Times New Roman" panose="02020603050405020304" pitchFamily="18" charset="0"/>
                <a:cs typeface="Times New Roman" panose="02020603050405020304" pitchFamily="18" charset="0"/>
              </a:rPr>
              <a:t>user. </a:t>
            </a:r>
          </a:p>
          <a:p>
            <a:pPr algn="just"/>
            <a:r>
              <a:rPr lang="en-IN" sz="2000" b="0" i="0" u="none" strike="noStrike" baseline="0" dirty="0">
                <a:latin typeface="Times New Roman" panose="02020603050405020304" pitchFamily="18" charset="0"/>
                <a:cs typeface="Times New Roman" panose="02020603050405020304" pitchFamily="18" charset="0"/>
              </a:rPr>
              <a:t>An electrical touch panel is constructed with two transparent plates separated by a small distance. </a:t>
            </a:r>
            <a:r>
              <a:rPr lang="en-IN" sz="2000" b="1" i="0" u="none" strike="noStrike" baseline="0" dirty="0">
                <a:latin typeface="Times New Roman" panose="02020603050405020304" pitchFamily="18" charset="0"/>
                <a:cs typeface="Times New Roman" panose="02020603050405020304" pitchFamily="18" charset="0"/>
              </a:rPr>
              <a:t>One </a:t>
            </a:r>
            <a:r>
              <a:rPr lang="en-IN" sz="2000" b="0" i="0" u="none" strike="noStrike" baseline="0" dirty="0">
                <a:latin typeface="Times New Roman" panose="02020603050405020304" pitchFamily="18" charset="0"/>
                <a:cs typeface="Times New Roman" panose="02020603050405020304" pitchFamily="18" charset="0"/>
              </a:rPr>
              <a:t>of the plates is coated with a </a:t>
            </a:r>
            <a:r>
              <a:rPr lang="en-IN" sz="2000" dirty="0">
                <a:latin typeface="Times New Roman" panose="02020603050405020304" pitchFamily="18" charset="0"/>
                <a:cs typeface="Times New Roman" panose="02020603050405020304" pitchFamily="18" charset="0"/>
              </a:rPr>
              <a:t>con</a:t>
            </a:r>
            <a:r>
              <a:rPr lang="en-IN" sz="2000" b="0" i="0" u="none" strike="noStrike" baseline="0" dirty="0">
                <a:latin typeface="Times New Roman" panose="02020603050405020304" pitchFamily="18" charset="0"/>
                <a:cs typeface="Times New Roman" panose="02020603050405020304" pitchFamily="18" charset="0"/>
              </a:rPr>
              <a:t>ducting material, and the </a:t>
            </a:r>
            <a:r>
              <a:rPr lang="en-IN" sz="2000" b="1" i="0" u="none" strike="noStrike" baseline="0" dirty="0">
                <a:latin typeface="Times New Roman" panose="02020603050405020304" pitchFamily="18" charset="0"/>
                <a:cs typeface="Times New Roman" panose="02020603050405020304" pitchFamily="18" charset="0"/>
              </a:rPr>
              <a:t>other </a:t>
            </a:r>
            <a:r>
              <a:rPr lang="en-IN" sz="2000" b="0" i="0" u="none" strike="noStrike" baseline="0" dirty="0">
                <a:latin typeface="Times New Roman" panose="02020603050405020304" pitchFamily="18" charset="0"/>
                <a:cs typeface="Times New Roman" panose="02020603050405020304" pitchFamily="18" charset="0"/>
              </a:rPr>
              <a:t>plate is coated with a resistive material. </a:t>
            </a:r>
          </a:p>
          <a:p>
            <a:pPr algn="just"/>
            <a:r>
              <a:rPr lang="en-IN" sz="2000" b="1" i="0" u="none" strike="noStrike" baseline="0" dirty="0">
                <a:latin typeface="Times New Roman" panose="02020603050405020304" pitchFamily="18" charset="0"/>
                <a:cs typeface="Times New Roman" panose="02020603050405020304" pitchFamily="18" charset="0"/>
              </a:rPr>
              <a:t>When </a:t>
            </a:r>
            <a:r>
              <a:rPr lang="en-IN" sz="2000" b="0" i="0" u="none" strike="noStrike" baseline="0" dirty="0">
                <a:latin typeface="Times New Roman" panose="02020603050405020304" pitchFamily="18" charset="0"/>
                <a:cs typeface="Times New Roman" panose="02020603050405020304" pitchFamily="18" charset="0"/>
              </a:rPr>
              <a:t>the </a:t>
            </a:r>
            <a:r>
              <a:rPr lang="en-IN" sz="2000" b="1" i="0" u="none" strike="noStrike" baseline="0" dirty="0">
                <a:latin typeface="Times New Roman" panose="02020603050405020304" pitchFamily="18" charset="0"/>
                <a:cs typeface="Times New Roman" panose="02020603050405020304" pitchFamily="18" charset="0"/>
              </a:rPr>
              <a:t>outer </a:t>
            </a:r>
            <a:r>
              <a:rPr lang="en-IN" sz="2000" b="0" i="0" u="none" strike="noStrike" baseline="0" dirty="0">
                <a:latin typeface="Times New Roman" panose="02020603050405020304" pitchFamily="18" charset="0"/>
                <a:cs typeface="Times New Roman" panose="02020603050405020304" pitchFamily="18" charset="0"/>
              </a:rPr>
              <a:t>plate is touched, it is forced into contact with the </a:t>
            </a:r>
            <a:r>
              <a:rPr lang="en-IN" sz="2000" b="1" i="0" u="none" strike="noStrike" baseline="0" dirty="0">
                <a:latin typeface="Times New Roman" panose="02020603050405020304" pitchFamily="18" charset="0"/>
                <a:cs typeface="Times New Roman" panose="02020603050405020304" pitchFamily="18" charset="0"/>
              </a:rPr>
              <a:t>inner </a:t>
            </a:r>
            <a:r>
              <a:rPr lang="en-IN" sz="2000" b="0" i="0" u="none" strike="noStrike" baseline="0" dirty="0">
                <a:latin typeface="Times New Roman" panose="02020603050405020304" pitchFamily="18" charset="0"/>
                <a:cs typeface="Times New Roman" panose="02020603050405020304" pitchFamily="18" charset="0"/>
              </a:rPr>
              <a:t>plate. </a:t>
            </a:r>
            <a:r>
              <a:rPr lang="en-IN" sz="2000" b="1" i="0" u="none" strike="noStrike" baseline="0" dirty="0">
                <a:latin typeface="Times New Roman" panose="02020603050405020304" pitchFamily="18" charset="0"/>
                <a:cs typeface="Times New Roman" panose="02020603050405020304" pitchFamily="18" charset="0"/>
              </a:rPr>
              <a:t>This </a:t>
            </a:r>
            <a:r>
              <a:rPr lang="en-IN" sz="2000" b="0" i="0" u="none" strike="noStrike" baseline="0" dirty="0">
                <a:latin typeface="Times New Roman" panose="02020603050405020304" pitchFamily="18" charset="0"/>
                <a:cs typeface="Times New Roman" panose="02020603050405020304" pitchFamily="18" charset="0"/>
              </a:rPr>
              <a:t>contact </a:t>
            </a:r>
            <a:r>
              <a:rPr lang="en-IN" sz="2000" b="1" i="0" u="none" strike="noStrike" baseline="0" dirty="0">
                <a:latin typeface="Times New Roman" panose="02020603050405020304" pitchFamily="18" charset="0"/>
                <a:cs typeface="Times New Roman" panose="02020603050405020304" pitchFamily="18" charset="0"/>
              </a:rPr>
              <a:t>creaks </a:t>
            </a:r>
            <a:r>
              <a:rPr lang="en-IN" sz="2000" b="0" i="0" u="none" strike="noStrike" baseline="0" dirty="0">
                <a:latin typeface="Times New Roman" panose="02020603050405020304" pitchFamily="18" charset="0"/>
                <a:cs typeface="Times New Roman" panose="02020603050405020304" pitchFamily="18" charset="0"/>
              </a:rPr>
              <a:t>a voltage drop across the resistive plate that is converted to the coordinate values of the selected </a:t>
            </a:r>
            <a:r>
              <a:rPr lang="en-IN" sz="2000" b="0" i="1" u="none" strike="noStrike" baseline="0" dirty="0">
                <a:latin typeface="Times New Roman" panose="02020603050405020304" pitchFamily="18" charset="0"/>
                <a:cs typeface="Times New Roman" panose="02020603050405020304" pitchFamily="18" charset="0"/>
              </a:rPr>
              <a:t>screen </a:t>
            </a:r>
            <a:r>
              <a:rPr lang="en-IN" sz="2000" b="0" i="0" u="none" strike="noStrike" baseline="0" dirty="0">
                <a:latin typeface="Times New Roman" panose="02020603050405020304" pitchFamily="18" charset="0"/>
                <a:cs typeface="Times New Roman" panose="02020603050405020304" pitchFamily="18" charset="0"/>
              </a:rPr>
              <a:t>position.</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3693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F26B90-42EC-440D-B84C-C7997B2A8A96}"/>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9. Graphical User Interface(GUI)</a:t>
            </a:r>
          </a:p>
        </p:txBody>
      </p:sp>
      <p:sp>
        <p:nvSpPr>
          <p:cNvPr id="3" name="Content Placeholder 2">
            <a:extLst>
              <a:ext uri="{FF2B5EF4-FFF2-40B4-BE49-F238E27FC236}">
                <a16:creationId xmlns:a16="http://schemas.microsoft.com/office/drawing/2014/main" xmlns="" id="{E71A4BE8-98B5-43A6-9835-4217A68A6DD6}"/>
              </a:ext>
            </a:extLst>
          </p:cNvPr>
          <p:cNvSpPr>
            <a:spLocks noGrp="1"/>
          </p:cNvSpPr>
          <p:nvPr>
            <p:ph idx="1"/>
          </p:nvPr>
        </p:nvSpPr>
        <p:spPr/>
        <p:txBody>
          <a:bodyPr/>
          <a:lstStyle/>
          <a:p>
            <a:r>
              <a:rPr lang="en-IN" dirty="0"/>
              <a:t>Provided by application software to users</a:t>
            </a:r>
          </a:p>
          <a:p>
            <a:r>
              <a:rPr lang="en-IN" dirty="0"/>
              <a:t>Window manager that allows user to interact with system</a:t>
            </a:r>
          </a:p>
          <a:p>
            <a:r>
              <a:rPr lang="en-IN" dirty="0"/>
              <a:t>For example: text boxes, buttons etc</a:t>
            </a:r>
          </a:p>
          <a:p>
            <a:endParaRPr lang="en-IN" dirty="0"/>
          </a:p>
          <a:p>
            <a:endParaRPr lang="en-IN" dirty="0"/>
          </a:p>
        </p:txBody>
      </p:sp>
      <p:pic>
        <p:nvPicPr>
          <p:cNvPr id="11266" name="Picture 2" descr="The graphical user interface of the 3D model. | Download Scientific Diagram">
            <a:extLst>
              <a:ext uri="{FF2B5EF4-FFF2-40B4-BE49-F238E27FC236}">
                <a16:creationId xmlns:a16="http://schemas.microsoft.com/office/drawing/2014/main" xmlns="" id="{9AF4BD9C-607B-442B-86DB-260B76A4A9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6026" y="3369121"/>
            <a:ext cx="4232423" cy="294277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Game graphical user interface gui design buttons Vector Image">
            <a:extLst>
              <a:ext uri="{FF2B5EF4-FFF2-40B4-BE49-F238E27FC236}">
                <a16:creationId xmlns:a16="http://schemas.microsoft.com/office/drawing/2014/main" xmlns="" id="{7C56FFBA-B417-4BFA-B9D8-FA6251046E7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8919" y="2899070"/>
            <a:ext cx="3327597" cy="3593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53186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1DEE0A-3D78-4E05-B47A-41F6E761944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F26585C3-0BBE-49E4-B4BA-62C200A061F0}"/>
              </a:ext>
            </a:extLst>
          </p:cNvPr>
          <p:cNvSpPr>
            <a:spLocks noGrp="1"/>
          </p:cNvSpPr>
          <p:nvPr>
            <p:ph idx="1"/>
          </p:nvPr>
        </p:nvSpPr>
        <p:spPr/>
        <p:txBody>
          <a:bodyPr/>
          <a:lstStyle/>
          <a:p>
            <a:endParaRPr lang="en-IN" dirty="0"/>
          </a:p>
        </p:txBody>
      </p:sp>
      <p:pic>
        <p:nvPicPr>
          <p:cNvPr id="6146" name="Picture 2" descr="How can a screen sense touch? A basic understanding of touch panels | EIZO">
            <a:extLst>
              <a:ext uri="{FF2B5EF4-FFF2-40B4-BE49-F238E27FC236}">
                <a16:creationId xmlns:a16="http://schemas.microsoft.com/office/drawing/2014/main" xmlns="" id="{0BDF446A-3A28-4C7E-86E3-D11D213F1C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677862"/>
            <a:ext cx="3801803" cy="304144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Graphics devices">
            <a:extLst>
              <a:ext uri="{FF2B5EF4-FFF2-40B4-BE49-F238E27FC236}">
                <a16:creationId xmlns:a16="http://schemas.microsoft.com/office/drawing/2014/main" xmlns="" id="{71E0F98A-E7E5-4F8F-98E9-B89C7D2833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8999" y="365125"/>
            <a:ext cx="6076950"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298876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ECC728-6F66-4BB2-BA6F-ECB7CA49C0B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080C5FF1-D145-4638-BF5C-5AD6B7A7E5EF}"/>
              </a:ext>
            </a:extLst>
          </p:cNvPr>
          <p:cNvSpPr>
            <a:spLocks noGrp="1"/>
          </p:cNvSpPr>
          <p:nvPr>
            <p:ph idx="1"/>
          </p:nvPr>
        </p:nvSpPr>
        <p:spPr/>
        <p:txBody>
          <a:bodyPr/>
          <a:lstStyle/>
          <a:p>
            <a:endParaRPr lang="en-IN" dirty="0"/>
          </a:p>
        </p:txBody>
      </p:sp>
      <p:pic>
        <p:nvPicPr>
          <p:cNvPr id="4" name="Picture 6" descr="How can a screen sense touch? A basic understanding of touch panels | EIZO">
            <a:extLst>
              <a:ext uri="{FF2B5EF4-FFF2-40B4-BE49-F238E27FC236}">
                <a16:creationId xmlns:a16="http://schemas.microsoft.com/office/drawing/2014/main" xmlns="" id="{7F63DEA3-09F7-4E94-9F2C-74CBF6297C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764" y="275670"/>
            <a:ext cx="5619750" cy="3873205"/>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How can a screen sense touch? A basic understanding of touch panels | EIZO">
            <a:extLst>
              <a:ext uri="{FF2B5EF4-FFF2-40B4-BE49-F238E27FC236}">
                <a16:creationId xmlns:a16="http://schemas.microsoft.com/office/drawing/2014/main" xmlns="" id="{B5843EA6-C8CD-41CC-A509-A8AFCDB497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2486" y="102484"/>
            <a:ext cx="5619750" cy="421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582707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F1157A-A4E4-413F-B2B1-51DC75F89E9D}"/>
              </a:ext>
            </a:extLst>
          </p:cNvPr>
          <p:cNvSpPr>
            <a:spLocks noGrp="1"/>
          </p:cNvSpPr>
          <p:nvPr>
            <p:ph type="title"/>
          </p:nvPr>
        </p:nvSpPr>
        <p:spPr/>
        <p:txBody>
          <a:bodyPr/>
          <a:lstStyle/>
          <a:p>
            <a:r>
              <a:rPr lang="en-IN" b="1" i="0" u="none" strike="noStrike" baseline="0" dirty="0">
                <a:latin typeface="Times New Roman" panose="02020603050405020304" pitchFamily="18" charset="0"/>
                <a:cs typeface="Times New Roman" panose="02020603050405020304" pitchFamily="18" charset="0"/>
              </a:rPr>
              <a:t>Touch Panels</a:t>
            </a:r>
            <a:endParaRPr lang="en-IN" dirty="0"/>
          </a:p>
        </p:txBody>
      </p:sp>
      <p:sp>
        <p:nvSpPr>
          <p:cNvPr id="3" name="Content Placeholder 2">
            <a:extLst>
              <a:ext uri="{FF2B5EF4-FFF2-40B4-BE49-F238E27FC236}">
                <a16:creationId xmlns:a16="http://schemas.microsoft.com/office/drawing/2014/main" xmlns="" id="{734AB166-7E08-485D-8B86-EB81EBF0BB8D}"/>
              </a:ext>
            </a:extLst>
          </p:cNvPr>
          <p:cNvSpPr>
            <a:spLocks noGrp="1"/>
          </p:cNvSpPr>
          <p:nvPr>
            <p:ph idx="1"/>
          </p:nvPr>
        </p:nvSpPr>
        <p:spPr/>
        <p:txBody>
          <a:bodyPr>
            <a:normAutofit/>
          </a:bodyPr>
          <a:lstStyle/>
          <a:p>
            <a:pPr algn="just"/>
            <a:r>
              <a:rPr lang="en-IN" b="0" i="0" u="none" strike="noStrike" baseline="0" dirty="0">
                <a:latin typeface="Times New Roman" panose="02020603050405020304" pitchFamily="18" charset="0"/>
                <a:cs typeface="Times New Roman" panose="02020603050405020304" pitchFamily="18" charset="0"/>
              </a:rPr>
              <a:t>In acoustical touch panels, high-frequency </a:t>
            </a:r>
            <a:r>
              <a:rPr lang="en-IN" b="1" i="0" u="none" strike="noStrike" baseline="0" dirty="0">
                <a:latin typeface="Times New Roman" panose="02020603050405020304" pitchFamily="18" charset="0"/>
                <a:cs typeface="Times New Roman" panose="02020603050405020304" pitchFamily="18" charset="0"/>
              </a:rPr>
              <a:t>sound </a:t>
            </a:r>
            <a:r>
              <a:rPr lang="en-IN" b="0" i="0" u="none" strike="noStrike" baseline="0" dirty="0">
                <a:latin typeface="Times New Roman" panose="02020603050405020304" pitchFamily="18" charset="0"/>
                <a:cs typeface="Times New Roman" panose="02020603050405020304" pitchFamily="18" charset="0"/>
              </a:rPr>
              <a:t>waves </a:t>
            </a:r>
            <a:r>
              <a:rPr lang="en-IN" b="1" i="1" u="none" strike="noStrike" baseline="0" dirty="0">
                <a:latin typeface="Times New Roman" panose="02020603050405020304" pitchFamily="18" charset="0"/>
                <a:cs typeface="Times New Roman" panose="02020603050405020304" pitchFamily="18" charset="0"/>
              </a:rPr>
              <a:t>are </a:t>
            </a:r>
            <a:r>
              <a:rPr lang="en-IN" b="0" i="0" u="none" strike="noStrike" baseline="0" dirty="0">
                <a:latin typeface="Times New Roman" panose="02020603050405020304" pitchFamily="18" charset="0"/>
                <a:cs typeface="Times New Roman" panose="02020603050405020304" pitchFamily="18" charset="0"/>
              </a:rPr>
              <a:t>generated in the horizontal and vertical directions across a glass plate.</a:t>
            </a:r>
          </a:p>
          <a:p>
            <a:pPr algn="just"/>
            <a:r>
              <a:rPr lang="en-IN" b="0" i="0" u="none" strike="noStrike" baseline="0" dirty="0">
                <a:latin typeface="Times New Roman" panose="02020603050405020304" pitchFamily="18" charset="0"/>
                <a:cs typeface="Times New Roman" panose="02020603050405020304" pitchFamily="18" charset="0"/>
              </a:rPr>
              <a:t> </a:t>
            </a:r>
            <a:r>
              <a:rPr lang="en-IN" b="1" i="0" u="none" strike="noStrike" baseline="0" dirty="0">
                <a:latin typeface="Times New Roman" panose="02020603050405020304" pitchFamily="18" charset="0"/>
                <a:cs typeface="Times New Roman" panose="02020603050405020304" pitchFamily="18" charset="0"/>
              </a:rPr>
              <a:t>Touching </a:t>
            </a:r>
            <a:r>
              <a:rPr lang="en-IN" b="0" i="0" u="none" strike="noStrike" baseline="0" dirty="0">
                <a:latin typeface="Times New Roman" panose="02020603050405020304" pitchFamily="18" charset="0"/>
                <a:cs typeface="Times New Roman" panose="02020603050405020304" pitchFamily="18" charset="0"/>
              </a:rPr>
              <a:t>the </a:t>
            </a:r>
            <a:r>
              <a:rPr lang="en-IN" b="1" i="1" u="none" strike="noStrike" baseline="0" dirty="0">
                <a:latin typeface="Times New Roman" panose="02020603050405020304" pitchFamily="18" charset="0"/>
                <a:cs typeface="Times New Roman" panose="02020603050405020304" pitchFamily="18" charset="0"/>
              </a:rPr>
              <a:t>screen</a:t>
            </a:r>
            <a:r>
              <a:rPr lang="en-IN" b="1" i="1" dirty="0">
                <a:latin typeface="Times New Roman" panose="02020603050405020304" pitchFamily="18" charset="0"/>
                <a:cs typeface="Times New Roman" panose="02020603050405020304" pitchFamily="18" charset="0"/>
              </a:rPr>
              <a:t> </a:t>
            </a:r>
            <a:r>
              <a:rPr lang="en-IN" b="0" i="0" u="none" strike="noStrike" baseline="0" dirty="0">
                <a:latin typeface="Times New Roman" panose="02020603050405020304" pitchFamily="18" charset="0"/>
                <a:cs typeface="Times New Roman" panose="02020603050405020304" pitchFamily="18" charset="0"/>
              </a:rPr>
              <a:t>causes part of </a:t>
            </a:r>
            <a:r>
              <a:rPr lang="en-IN" b="1" i="0" u="none" strike="noStrike" baseline="0" dirty="0">
                <a:latin typeface="Times New Roman" panose="02020603050405020304" pitchFamily="18" charset="0"/>
                <a:cs typeface="Times New Roman" panose="02020603050405020304" pitchFamily="18" charset="0"/>
              </a:rPr>
              <a:t>each </a:t>
            </a:r>
            <a:r>
              <a:rPr lang="en-IN" b="0" i="0" u="none" strike="noStrike" baseline="0" dirty="0">
                <a:latin typeface="Times New Roman" panose="02020603050405020304" pitchFamily="18" charset="0"/>
                <a:cs typeface="Times New Roman" panose="02020603050405020304" pitchFamily="18" charset="0"/>
              </a:rPr>
              <a:t>wave to </a:t>
            </a:r>
            <a:r>
              <a:rPr lang="en-IN" b="1" i="0" u="none" strike="noStrike" baseline="0" dirty="0">
                <a:latin typeface="Times New Roman" panose="02020603050405020304" pitchFamily="18" charset="0"/>
                <a:cs typeface="Times New Roman" panose="02020603050405020304" pitchFamily="18" charset="0"/>
              </a:rPr>
              <a:t>be reflected </a:t>
            </a:r>
            <a:r>
              <a:rPr lang="en-IN" b="0" i="0" u="none" strike="noStrike" baseline="0" dirty="0">
                <a:latin typeface="Times New Roman" panose="02020603050405020304" pitchFamily="18" charset="0"/>
                <a:cs typeface="Times New Roman" panose="02020603050405020304" pitchFamily="18" charset="0"/>
              </a:rPr>
              <a:t>from the finger to the </a:t>
            </a:r>
            <a:r>
              <a:rPr lang="en-IN" b="1" i="0" u="none" strike="noStrike" baseline="0" dirty="0">
                <a:latin typeface="Times New Roman" panose="02020603050405020304" pitchFamily="18" charset="0"/>
                <a:cs typeface="Times New Roman" panose="02020603050405020304" pitchFamily="18" charset="0"/>
              </a:rPr>
              <a:t>emitters.</a:t>
            </a:r>
          </a:p>
          <a:p>
            <a:pPr algn="just"/>
            <a:r>
              <a:rPr lang="en-IN" b="0" i="0" u="none" strike="noStrike" baseline="0" dirty="0">
                <a:latin typeface="Times New Roman" panose="02020603050405020304" pitchFamily="18" charset="0"/>
                <a:cs typeface="Times New Roman" panose="02020603050405020304" pitchFamily="18" charset="0"/>
              </a:rPr>
              <a:t>The </a:t>
            </a:r>
            <a:r>
              <a:rPr lang="en-IN" b="1" i="1" u="none" strike="noStrike" baseline="0" dirty="0">
                <a:latin typeface="Times New Roman" panose="02020603050405020304" pitchFamily="18" charset="0"/>
                <a:cs typeface="Times New Roman" panose="02020603050405020304" pitchFamily="18" charset="0"/>
              </a:rPr>
              <a:t>screen</a:t>
            </a:r>
            <a:r>
              <a:rPr lang="en-IN" b="1" i="1" dirty="0">
                <a:latin typeface="Times New Roman" panose="02020603050405020304" pitchFamily="18" charset="0"/>
                <a:cs typeface="Times New Roman" panose="02020603050405020304" pitchFamily="18" charset="0"/>
              </a:rPr>
              <a:t> </a:t>
            </a:r>
            <a:r>
              <a:rPr lang="en-IN" b="0" i="0" u="none" strike="noStrike" baseline="0" dirty="0">
                <a:latin typeface="Times New Roman" panose="02020603050405020304" pitchFamily="18" charset="0"/>
                <a:cs typeface="Times New Roman" panose="02020603050405020304" pitchFamily="18" charset="0"/>
              </a:rPr>
              <a:t>position at the point of </a:t>
            </a:r>
            <a:r>
              <a:rPr lang="en-IN" b="1" i="0" u="none" strike="noStrike" baseline="0" dirty="0">
                <a:latin typeface="Times New Roman" panose="02020603050405020304" pitchFamily="18" charset="0"/>
                <a:cs typeface="Times New Roman" panose="02020603050405020304" pitchFamily="18" charset="0"/>
              </a:rPr>
              <a:t>contact </a:t>
            </a:r>
            <a:r>
              <a:rPr lang="en-IN" b="0" i="0" u="none" strike="noStrike" baseline="0" dirty="0">
                <a:latin typeface="Times New Roman" panose="02020603050405020304" pitchFamily="18" charset="0"/>
                <a:cs typeface="Times New Roman" panose="02020603050405020304" pitchFamily="18" charset="0"/>
              </a:rPr>
              <a:t>is calculated from a measurement of the time interval between the transmission of each wave and its reflection to the emitter.</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341495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F9B1D9-CBF0-4DC2-B1B4-D9A6C41BE52A}"/>
              </a:ext>
            </a:extLst>
          </p:cNvPr>
          <p:cNvSpPr>
            <a:spLocks noGrp="1"/>
          </p:cNvSpPr>
          <p:nvPr>
            <p:ph type="title"/>
          </p:nvPr>
        </p:nvSpPr>
        <p:spPr/>
        <p:txBody>
          <a:bodyPr>
            <a:normAutofit/>
          </a:bodyPr>
          <a:lstStyle/>
          <a:p>
            <a:r>
              <a:rPr lang="en-IN" b="1" i="0" u="none" strike="noStrike" baseline="0" dirty="0">
                <a:latin typeface="Times New Roman" panose="02020603050405020304" pitchFamily="18" charset="0"/>
                <a:cs typeface="Times New Roman" panose="02020603050405020304" pitchFamily="18" charset="0"/>
              </a:rPr>
              <a:t>Light Pens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CC6C89C6-C101-496F-BF7F-51E9F0124898}"/>
              </a:ext>
            </a:extLst>
          </p:cNvPr>
          <p:cNvSpPr>
            <a:spLocks noGrp="1"/>
          </p:cNvSpPr>
          <p:nvPr>
            <p:ph idx="1"/>
          </p:nvPr>
        </p:nvSpPr>
        <p:spPr/>
        <p:txBody>
          <a:bodyPr>
            <a:normAutofit/>
          </a:bodyPr>
          <a:lstStyle/>
          <a:p>
            <a:pPr algn="just"/>
            <a:r>
              <a:rPr lang="en-IN" sz="2400" b="0" i="0" u="none" strike="noStrike" baseline="0" dirty="0">
                <a:latin typeface="Times New Roman" panose="02020603050405020304" pitchFamily="18" charset="0"/>
                <a:cs typeface="Times New Roman" panose="02020603050405020304" pitchFamily="18" charset="0"/>
              </a:rPr>
              <a:t>pencil-shaped de</a:t>
            </a:r>
            <a:r>
              <a:rPr lang="en-IN" sz="2400" b="1" i="0" u="none" strike="noStrike" baseline="0" dirty="0">
                <a:latin typeface="Times New Roman" panose="02020603050405020304" pitchFamily="18" charset="0"/>
                <a:cs typeface="Times New Roman" panose="02020603050405020304" pitchFamily="18" charset="0"/>
              </a:rPr>
              <a:t>vices </a:t>
            </a:r>
            <a:r>
              <a:rPr lang="en-IN" sz="2400" b="0" i="0" u="none" strike="noStrike" baseline="0" dirty="0">
                <a:latin typeface="Times New Roman" panose="02020603050405020304" pitchFamily="18" charset="0"/>
                <a:cs typeface="Times New Roman" panose="02020603050405020304" pitchFamily="18" charset="0"/>
              </a:rPr>
              <a:t>are </a:t>
            </a:r>
            <a:r>
              <a:rPr lang="en-IN" sz="2400" b="1" i="0" u="none" strike="noStrike" baseline="0" dirty="0">
                <a:latin typeface="Times New Roman" panose="02020603050405020304" pitchFamily="18" charset="0"/>
                <a:cs typeface="Times New Roman" panose="02020603050405020304" pitchFamily="18" charset="0"/>
              </a:rPr>
              <a:t>used </a:t>
            </a:r>
            <a:r>
              <a:rPr lang="en-IN" sz="2400" b="0" i="0" u="none" strike="noStrike" baseline="0" dirty="0">
                <a:latin typeface="Times New Roman" panose="02020603050405020304" pitchFamily="18" charset="0"/>
                <a:cs typeface="Times New Roman" panose="02020603050405020304" pitchFamily="18" charset="0"/>
              </a:rPr>
              <a:t>to select </a:t>
            </a:r>
            <a:r>
              <a:rPr lang="en-IN" sz="2400" b="1" i="0" u="none" strike="noStrike" baseline="0" dirty="0">
                <a:latin typeface="Times New Roman" panose="02020603050405020304" pitchFamily="18" charset="0"/>
                <a:cs typeface="Times New Roman" panose="02020603050405020304" pitchFamily="18" charset="0"/>
              </a:rPr>
              <a:t>screen </a:t>
            </a:r>
            <a:r>
              <a:rPr lang="en-IN" sz="2400" b="0" i="0" u="none" strike="noStrike" baseline="0" dirty="0">
                <a:latin typeface="Times New Roman" panose="02020603050405020304" pitchFamily="18" charset="0"/>
                <a:cs typeface="Times New Roman" panose="02020603050405020304" pitchFamily="18" charset="0"/>
              </a:rPr>
              <a:t>positions by detecting the light coming from point on the </a:t>
            </a:r>
            <a:r>
              <a:rPr lang="en-IN" sz="2400" b="1" i="0" u="none" strike="noStrike" baseline="0" dirty="0">
                <a:latin typeface="Times New Roman" panose="02020603050405020304" pitchFamily="18" charset="0"/>
                <a:cs typeface="Times New Roman" panose="02020603050405020304" pitchFamily="18" charset="0"/>
              </a:rPr>
              <a:t>CRT </a:t>
            </a:r>
            <a:r>
              <a:rPr lang="en-IN" sz="2400" b="0" i="0" u="none" strike="noStrike" baseline="0" dirty="0">
                <a:latin typeface="Times New Roman" panose="02020603050405020304" pitchFamily="18" charset="0"/>
                <a:cs typeface="Times New Roman" panose="02020603050405020304" pitchFamily="18" charset="0"/>
              </a:rPr>
              <a:t>screen. </a:t>
            </a:r>
          </a:p>
          <a:p>
            <a:pPr algn="just"/>
            <a:r>
              <a:rPr lang="en-IN" sz="2400" b="0" i="0" u="none" strike="noStrike" baseline="0" dirty="0">
                <a:latin typeface="Times New Roman" panose="02020603050405020304" pitchFamily="18" charset="0"/>
                <a:cs typeface="Times New Roman" panose="02020603050405020304" pitchFamily="18" charset="0"/>
              </a:rPr>
              <a:t>They are sensitive to </a:t>
            </a:r>
            <a:r>
              <a:rPr lang="en-IN" sz="2400" b="1" i="1" u="none" strike="noStrike" baseline="0" dirty="0">
                <a:latin typeface="Times New Roman" panose="02020603050405020304" pitchFamily="18" charset="0"/>
                <a:cs typeface="Times New Roman" panose="02020603050405020304" pitchFamily="18" charset="0"/>
              </a:rPr>
              <a:t>the </a:t>
            </a:r>
            <a:r>
              <a:rPr lang="en-IN" sz="2400" b="0" i="0" u="none" strike="noStrike" baseline="0" dirty="0">
                <a:latin typeface="Times New Roman" panose="02020603050405020304" pitchFamily="18" charset="0"/>
                <a:cs typeface="Times New Roman" panose="02020603050405020304" pitchFamily="18" charset="0"/>
              </a:rPr>
              <a:t>short burst of light emitted </a:t>
            </a:r>
            <a:r>
              <a:rPr lang="en-IN" sz="2400" b="1" i="0" u="none" strike="noStrike" baseline="0" dirty="0">
                <a:latin typeface="Times New Roman" panose="02020603050405020304" pitchFamily="18" charset="0"/>
                <a:cs typeface="Times New Roman" panose="02020603050405020304" pitchFamily="18" charset="0"/>
              </a:rPr>
              <a:t>from </a:t>
            </a:r>
            <a:r>
              <a:rPr lang="en-IN" sz="2400" b="0" i="0" u="none" strike="noStrike" baseline="0" dirty="0">
                <a:latin typeface="Times New Roman" panose="02020603050405020304" pitchFamily="18" charset="0"/>
                <a:cs typeface="Times New Roman" panose="02020603050405020304" pitchFamily="18" charset="0"/>
              </a:rPr>
              <a:t>the phosphor coating at the instant the electron beam strikes a particular point. </a:t>
            </a:r>
            <a:endParaRPr lang="en-IN" sz="2400" dirty="0">
              <a:latin typeface="Times New Roman" panose="02020603050405020304" pitchFamily="18" charset="0"/>
              <a:cs typeface="Times New Roman" panose="02020603050405020304" pitchFamily="18" charset="0"/>
            </a:endParaRPr>
          </a:p>
          <a:p>
            <a:pPr algn="just"/>
            <a:r>
              <a:rPr lang="en-IN" sz="2400" b="0" i="0" u="none" strike="noStrike" baseline="0" dirty="0">
                <a:latin typeface="Times New Roman" panose="02020603050405020304" pitchFamily="18" charset="0"/>
                <a:cs typeface="Times New Roman" panose="02020603050405020304" pitchFamily="18" charset="0"/>
              </a:rPr>
              <a:t>Other</a:t>
            </a:r>
            <a:r>
              <a:rPr lang="en-IN" sz="2400" dirty="0">
                <a:latin typeface="Times New Roman" panose="02020603050405020304" pitchFamily="18" charset="0"/>
                <a:cs typeface="Times New Roman" panose="02020603050405020304" pitchFamily="18" charset="0"/>
              </a:rPr>
              <a:t> </a:t>
            </a:r>
            <a:r>
              <a:rPr lang="en-IN" sz="2400" b="0" i="0" u="none" strike="noStrike" baseline="0" dirty="0">
                <a:latin typeface="Times New Roman" panose="02020603050405020304" pitchFamily="18" charset="0"/>
                <a:cs typeface="Times New Roman" panose="02020603050405020304" pitchFamily="18" charset="0"/>
              </a:rPr>
              <a:t>Light sources, such as the background light in the room, are usually not detected by a light pen.</a:t>
            </a:r>
          </a:p>
          <a:p>
            <a:pPr algn="just"/>
            <a:r>
              <a:rPr lang="en-IN" sz="2400" b="0" i="0" u="none" strike="noStrike" baseline="0" dirty="0">
                <a:latin typeface="Times New Roman" panose="02020603050405020304" pitchFamily="18" charset="0"/>
                <a:cs typeface="Times New Roman" panose="02020603050405020304" pitchFamily="18" charset="0"/>
              </a:rPr>
              <a:t> An activated light pen, pointed at a spot on the screen as the electron </a:t>
            </a:r>
            <a:r>
              <a:rPr lang="en-IN" sz="2400" b="1" i="0" u="none" strike="noStrike" baseline="0" dirty="0">
                <a:latin typeface="Times New Roman" panose="02020603050405020304" pitchFamily="18" charset="0"/>
                <a:cs typeface="Times New Roman" panose="02020603050405020304" pitchFamily="18" charset="0"/>
              </a:rPr>
              <a:t>beam </a:t>
            </a:r>
            <a:r>
              <a:rPr lang="en-IN" sz="2400" b="1" dirty="0">
                <a:latin typeface="Times New Roman" panose="02020603050405020304" pitchFamily="18" charset="0"/>
                <a:cs typeface="Times New Roman" panose="02020603050405020304" pitchFamily="18" charset="0"/>
              </a:rPr>
              <a:t>lights </a:t>
            </a:r>
            <a:r>
              <a:rPr lang="en-IN" sz="2400" b="0" i="0" u="none" strike="noStrike" baseline="0" dirty="0">
                <a:latin typeface="Times New Roman" panose="02020603050405020304" pitchFamily="18" charset="0"/>
                <a:cs typeface="Times New Roman" panose="02020603050405020304" pitchFamily="18" charset="0"/>
              </a:rPr>
              <a:t>up that spot, generates an electrical pulse that </a:t>
            </a:r>
            <a:r>
              <a:rPr lang="en-IN" sz="2400" b="1" i="0" u="none" strike="noStrike" baseline="0" dirty="0">
                <a:latin typeface="Times New Roman" panose="02020603050405020304" pitchFamily="18" charset="0"/>
                <a:cs typeface="Times New Roman" panose="02020603050405020304" pitchFamily="18" charset="0"/>
              </a:rPr>
              <a:t>causes </a:t>
            </a:r>
            <a:r>
              <a:rPr lang="en-IN" sz="2400" b="0" i="0" u="none" strike="noStrike" baseline="0" dirty="0">
                <a:latin typeface="Times New Roman" panose="02020603050405020304" pitchFamily="18" charset="0"/>
                <a:cs typeface="Times New Roman" panose="02020603050405020304" pitchFamily="18" charset="0"/>
              </a:rPr>
              <a:t>the coordinate position of the electron beam to be recorded. </a:t>
            </a:r>
          </a:p>
          <a:p>
            <a:pPr algn="just"/>
            <a:r>
              <a:rPr lang="en-IN" sz="2400" b="0" i="0" u="none" strike="noStrike" baseline="0" dirty="0">
                <a:latin typeface="Times New Roman" panose="02020603050405020304" pitchFamily="18" charset="0"/>
                <a:cs typeface="Times New Roman" panose="02020603050405020304" pitchFamily="18" charset="0"/>
              </a:rPr>
              <a:t>As with cursor-positioning de</a:t>
            </a:r>
            <a:r>
              <a:rPr lang="en-IN" sz="2400" b="1" i="0" u="none" strike="noStrike" baseline="0" dirty="0">
                <a:latin typeface="Times New Roman" panose="02020603050405020304" pitchFamily="18" charset="0"/>
                <a:cs typeface="Times New Roman" panose="02020603050405020304" pitchFamily="18" charset="0"/>
              </a:rPr>
              <a:t>vices, </a:t>
            </a:r>
            <a:r>
              <a:rPr lang="en-IN" sz="2400" b="0" i="0" u="none" strike="noStrike" baseline="0" dirty="0">
                <a:latin typeface="Times New Roman" panose="02020603050405020304" pitchFamily="18" charset="0"/>
                <a:cs typeface="Times New Roman" panose="02020603050405020304" pitchFamily="18" charset="0"/>
              </a:rPr>
              <a:t>recorded Light-pen coordinates can be </a:t>
            </a:r>
            <a:r>
              <a:rPr lang="en-IN" sz="2400" b="1" i="0" u="none" strike="noStrike" baseline="0" dirty="0">
                <a:latin typeface="Times New Roman" panose="02020603050405020304" pitchFamily="18" charset="0"/>
                <a:cs typeface="Times New Roman" panose="02020603050405020304" pitchFamily="18" charset="0"/>
              </a:rPr>
              <a:t>used </a:t>
            </a:r>
            <a:r>
              <a:rPr lang="en-IN" sz="2400" b="0" i="0" u="none" strike="noStrike" baseline="0" dirty="0">
                <a:latin typeface="Times New Roman" panose="02020603050405020304" pitchFamily="18" charset="0"/>
                <a:cs typeface="Times New Roman" panose="02020603050405020304" pitchFamily="18" charset="0"/>
              </a:rPr>
              <a:t>to position an object or to select a processing option.</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9570531"/>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9547B2-2627-4395-846B-D97F4012574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7CE674E3-D965-4520-A43C-8D01EA1557DD}"/>
              </a:ext>
            </a:extLst>
          </p:cNvPr>
          <p:cNvSpPr>
            <a:spLocks noGrp="1"/>
          </p:cNvSpPr>
          <p:nvPr>
            <p:ph idx="1"/>
          </p:nvPr>
        </p:nvSpPr>
        <p:spPr/>
        <p:txBody>
          <a:bodyPr/>
          <a:lstStyle/>
          <a:p>
            <a:endParaRPr lang="en-IN" dirty="0"/>
          </a:p>
        </p:txBody>
      </p:sp>
      <p:pic>
        <p:nvPicPr>
          <p:cNvPr id="1026" name="Picture 2" descr="Light pen - Wikipedia">
            <a:extLst>
              <a:ext uri="{FF2B5EF4-FFF2-40B4-BE49-F238E27FC236}">
                <a16:creationId xmlns:a16="http://schemas.microsoft.com/office/drawing/2014/main" xmlns="" id="{07A1C07D-6856-4B3B-AE9B-6D20DB4BB67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1049" y="365125"/>
            <a:ext cx="5508366" cy="42356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ight pens - YouTube">
            <a:extLst>
              <a:ext uri="{FF2B5EF4-FFF2-40B4-BE49-F238E27FC236}">
                <a16:creationId xmlns:a16="http://schemas.microsoft.com/office/drawing/2014/main" xmlns="" id="{AC595E72-5AAF-4551-9B62-62BB41B88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5647" y="462924"/>
            <a:ext cx="4071921" cy="22802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hat is a Light Pen? (with pictures)">
            <a:extLst>
              <a:ext uri="{FF2B5EF4-FFF2-40B4-BE49-F238E27FC236}">
                <a16:creationId xmlns:a16="http://schemas.microsoft.com/office/drawing/2014/main" xmlns="" id="{B1A9409F-23BA-4468-93F5-B730D064131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45647" y="3224213"/>
            <a:ext cx="3728110" cy="2471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74016"/>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A236D8-192A-4D9E-8EC5-A2F0D7BB7ED1}"/>
              </a:ext>
            </a:extLst>
          </p:cNvPr>
          <p:cNvSpPr>
            <a:spLocks noGrp="1"/>
          </p:cNvSpPr>
          <p:nvPr>
            <p:ph type="title"/>
          </p:nvPr>
        </p:nvSpPr>
        <p:spPr/>
        <p:txBody>
          <a:bodyPr/>
          <a:lstStyle/>
          <a:p>
            <a:r>
              <a:rPr lang="en-IN" b="1" i="0" u="none" strike="noStrike" baseline="0" dirty="0">
                <a:latin typeface="Times New Roman" panose="02020603050405020304" pitchFamily="18" charset="0"/>
                <a:cs typeface="Times New Roman" panose="02020603050405020304" pitchFamily="18" charset="0"/>
              </a:rPr>
              <a:t>Light Pens</a:t>
            </a:r>
            <a:endParaRPr lang="en-IN" dirty="0"/>
          </a:p>
        </p:txBody>
      </p:sp>
      <p:sp>
        <p:nvSpPr>
          <p:cNvPr id="3" name="Content Placeholder 2">
            <a:extLst>
              <a:ext uri="{FF2B5EF4-FFF2-40B4-BE49-F238E27FC236}">
                <a16:creationId xmlns:a16="http://schemas.microsoft.com/office/drawing/2014/main" xmlns="" id="{8DA41F07-A967-49A3-BCA6-A34ED534D967}"/>
              </a:ext>
            </a:extLst>
          </p:cNvPr>
          <p:cNvSpPr>
            <a:spLocks noGrp="1"/>
          </p:cNvSpPr>
          <p:nvPr>
            <p:ph idx="1"/>
          </p:nvPr>
        </p:nvSpPr>
        <p:spPr/>
        <p:txBody>
          <a:bodyPr>
            <a:noAutofit/>
          </a:bodyPr>
          <a:lstStyle/>
          <a:p>
            <a:pPr algn="just"/>
            <a:r>
              <a:rPr lang="en-IN" sz="2400" b="0" i="0" u="none" strike="noStrike" baseline="0" dirty="0">
                <a:latin typeface="Times New Roman" panose="02020603050405020304" pitchFamily="18" charset="0"/>
                <a:cs typeface="Times New Roman" panose="02020603050405020304" pitchFamily="18" charset="0"/>
              </a:rPr>
              <a:t>Although Light pens </a:t>
            </a:r>
            <a:r>
              <a:rPr lang="en-IN" sz="2400" b="1" i="0" u="none" strike="noStrike" baseline="0" dirty="0">
                <a:latin typeface="Times New Roman" panose="02020603050405020304" pitchFamily="18" charset="0"/>
                <a:cs typeface="Times New Roman" panose="02020603050405020304" pitchFamily="18" charset="0"/>
              </a:rPr>
              <a:t>are </a:t>
            </a:r>
            <a:r>
              <a:rPr lang="en-IN" sz="2400" b="0" i="0" u="none" strike="noStrike" baseline="0" dirty="0">
                <a:latin typeface="Times New Roman" panose="02020603050405020304" pitchFamily="18" charset="0"/>
                <a:cs typeface="Times New Roman" panose="02020603050405020304" pitchFamily="18" charset="0"/>
              </a:rPr>
              <a:t>still with us, they are not as popular as they once were since they have </a:t>
            </a:r>
            <a:r>
              <a:rPr lang="en-IN" sz="2400" b="1" i="0" u="none" strike="noStrike" baseline="0" dirty="0">
                <a:latin typeface="Times New Roman" panose="02020603050405020304" pitchFamily="18" charset="0"/>
                <a:cs typeface="Times New Roman" panose="02020603050405020304" pitchFamily="18" charset="0"/>
              </a:rPr>
              <a:t>several </a:t>
            </a:r>
            <a:r>
              <a:rPr lang="en-IN" sz="2400" b="0" i="0" u="none" strike="noStrike" baseline="0" dirty="0">
                <a:latin typeface="Times New Roman" panose="02020603050405020304" pitchFamily="18" charset="0"/>
                <a:cs typeface="Times New Roman" panose="02020603050405020304" pitchFamily="18" charset="0"/>
              </a:rPr>
              <a:t>disadvantages compered to other input devices that have been developed. </a:t>
            </a:r>
          </a:p>
          <a:p>
            <a:pPr algn="just"/>
            <a:r>
              <a:rPr lang="en-IN" sz="2400" b="0" i="0" u="none" strike="noStrike" baseline="0" dirty="0">
                <a:latin typeface="Times New Roman" panose="02020603050405020304" pitchFamily="18" charset="0"/>
                <a:cs typeface="Times New Roman" panose="02020603050405020304" pitchFamily="18" charset="0"/>
              </a:rPr>
              <a:t>For one, when a light pen is pointed at the screen, part of the screen image is obscured by the hand and pen. And prolonged </a:t>
            </a:r>
            <a:r>
              <a:rPr lang="en-IN" sz="2400" b="1" i="0" u="none" strike="noStrike" baseline="0" dirty="0">
                <a:latin typeface="Times New Roman" panose="02020603050405020304" pitchFamily="18" charset="0"/>
                <a:cs typeface="Times New Roman" panose="02020603050405020304" pitchFamily="18" charset="0"/>
              </a:rPr>
              <a:t>use </a:t>
            </a:r>
            <a:r>
              <a:rPr lang="en-IN" sz="2400" b="0" i="0" u="none" strike="noStrike" baseline="0" dirty="0">
                <a:latin typeface="Times New Roman" panose="02020603050405020304" pitchFamily="18" charset="0"/>
                <a:cs typeface="Times New Roman" panose="02020603050405020304" pitchFamily="18" charset="0"/>
              </a:rPr>
              <a:t>of the light pen can cause arm fatigue.</a:t>
            </a:r>
          </a:p>
          <a:p>
            <a:pPr algn="just"/>
            <a:r>
              <a:rPr lang="en-IN" sz="2400" b="0" i="0" u="none" strike="noStrike" baseline="0" dirty="0">
                <a:latin typeface="Times New Roman" panose="02020603050405020304" pitchFamily="18" charset="0"/>
                <a:cs typeface="Times New Roman" panose="02020603050405020304" pitchFamily="18" charset="0"/>
              </a:rPr>
              <a:t> Also, light pens require special implementations for some applications </a:t>
            </a:r>
            <a:r>
              <a:rPr lang="en-IN" sz="2400" b="1" i="0" u="none" strike="noStrike" baseline="0" dirty="0">
                <a:latin typeface="Times New Roman" panose="02020603050405020304" pitchFamily="18" charset="0"/>
                <a:cs typeface="Times New Roman" panose="02020603050405020304" pitchFamily="18" charset="0"/>
              </a:rPr>
              <a:t>because </a:t>
            </a:r>
            <a:r>
              <a:rPr lang="en-IN" sz="2400" b="0" i="0" u="none" strike="noStrike" baseline="0" dirty="0">
                <a:latin typeface="Times New Roman" panose="02020603050405020304" pitchFamily="18" charset="0"/>
                <a:cs typeface="Times New Roman" panose="02020603050405020304" pitchFamily="18" charset="0"/>
              </a:rPr>
              <a:t>they cannot </a:t>
            </a:r>
            <a:r>
              <a:rPr lang="en-IN" sz="2400" b="1" i="0" u="none" strike="noStrike" baseline="0" dirty="0">
                <a:latin typeface="Times New Roman" panose="02020603050405020304" pitchFamily="18" charset="0"/>
                <a:cs typeface="Times New Roman" panose="02020603050405020304" pitchFamily="18" charset="0"/>
              </a:rPr>
              <a:t>detect </a:t>
            </a:r>
            <a:r>
              <a:rPr lang="en-IN" sz="2400" b="0" i="0" u="none" strike="noStrike" baseline="0" dirty="0">
                <a:latin typeface="Times New Roman" panose="02020603050405020304" pitchFamily="18" charset="0"/>
                <a:cs typeface="Times New Roman" panose="02020603050405020304" pitchFamily="18" charset="0"/>
              </a:rPr>
              <a:t>positions within bla</a:t>
            </a:r>
            <a:r>
              <a:rPr lang="en-IN" sz="2400" dirty="0">
                <a:latin typeface="Times New Roman" panose="02020603050405020304" pitchFamily="18" charset="0"/>
                <a:cs typeface="Times New Roman" panose="02020603050405020304" pitchFamily="18" charset="0"/>
              </a:rPr>
              <a:t>ck </a:t>
            </a:r>
            <a:r>
              <a:rPr lang="en-IN" sz="2400" b="0" i="0" u="none" strike="noStrike" baseline="0" dirty="0">
                <a:latin typeface="Times New Roman" panose="02020603050405020304" pitchFamily="18" charset="0"/>
                <a:cs typeface="Times New Roman" panose="02020603050405020304" pitchFamily="18" charset="0"/>
              </a:rPr>
              <a:t>areas. </a:t>
            </a:r>
          </a:p>
          <a:p>
            <a:pPr algn="just"/>
            <a:r>
              <a:rPr lang="en-IN" sz="2400" b="0" i="0" u="none" strike="noStrike" baseline="0" dirty="0">
                <a:latin typeface="Times New Roman" panose="02020603050405020304" pitchFamily="18" charset="0"/>
                <a:cs typeface="Times New Roman" panose="02020603050405020304" pitchFamily="18" charset="0"/>
              </a:rPr>
              <a:t>To be able </a:t>
            </a:r>
            <a:r>
              <a:rPr lang="en-IN" sz="2400" b="1" dirty="0">
                <a:latin typeface="Times New Roman" panose="02020603050405020304" pitchFamily="18" charset="0"/>
                <a:cs typeface="Times New Roman" panose="02020603050405020304" pitchFamily="18" charset="0"/>
              </a:rPr>
              <a:t>to </a:t>
            </a:r>
            <a:r>
              <a:rPr lang="en-IN" sz="2400" b="0" i="0" u="none" strike="noStrike" baseline="0" dirty="0">
                <a:latin typeface="Times New Roman" panose="02020603050405020304" pitchFamily="18" charset="0"/>
                <a:cs typeface="Times New Roman" panose="02020603050405020304" pitchFamily="18" charset="0"/>
              </a:rPr>
              <a:t>select positions in any screen area with a light pen, we must have some nonzero intensity assigned to each screen pixel. </a:t>
            </a:r>
            <a:endParaRPr lang="en-IN" sz="2400" dirty="0">
              <a:latin typeface="Times New Roman" panose="02020603050405020304" pitchFamily="18" charset="0"/>
              <a:cs typeface="Times New Roman" panose="02020603050405020304" pitchFamily="18" charset="0"/>
            </a:endParaRPr>
          </a:p>
          <a:p>
            <a:pPr algn="just"/>
            <a:r>
              <a:rPr lang="en-IN" sz="2400" b="0" i="0" u="none" strike="noStrike" baseline="0" dirty="0">
                <a:latin typeface="Times New Roman" panose="02020603050405020304" pitchFamily="18" charset="0"/>
                <a:cs typeface="Times New Roman" panose="02020603050405020304" pitchFamily="18" charset="0"/>
              </a:rPr>
              <a:t>In addition, light pens. Sometimes give false </a:t>
            </a:r>
            <a:r>
              <a:rPr lang="en-IN" sz="2400" b="1" i="0" u="none" strike="noStrike" baseline="0" dirty="0">
                <a:latin typeface="Times New Roman" panose="02020603050405020304" pitchFamily="18" charset="0"/>
                <a:cs typeface="Times New Roman" panose="02020603050405020304" pitchFamily="18" charset="0"/>
              </a:rPr>
              <a:t>readings </a:t>
            </a:r>
            <a:r>
              <a:rPr lang="en-IN" sz="2400" b="0" i="0" u="none" strike="noStrike" baseline="0" dirty="0">
                <a:latin typeface="Times New Roman" panose="02020603050405020304" pitchFamily="18" charset="0"/>
                <a:cs typeface="Times New Roman" panose="02020603050405020304" pitchFamily="18" charset="0"/>
              </a:rPr>
              <a:t>due to background lighting in a room.</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717131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D58262-D638-40A8-AD9F-332FA7230B6C}"/>
              </a:ext>
            </a:extLst>
          </p:cNvPr>
          <p:cNvSpPr>
            <a:spLocks noGrp="1"/>
          </p:cNvSpPr>
          <p:nvPr>
            <p:ph type="title"/>
          </p:nvPr>
        </p:nvSpPr>
        <p:spPr/>
        <p:txBody>
          <a:bodyPr>
            <a:normAutofit/>
          </a:bodyPr>
          <a:lstStyle/>
          <a:p>
            <a:r>
              <a:rPr lang="en-IN" b="1" i="0" u="none" strike="noStrike" baseline="0" dirty="0">
                <a:latin typeface="Times New Roman" panose="02020603050405020304" pitchFamily="18" charset="0"/>
                <a:cs typeface="Times New Roman" panose="02020603050405020304" pitchFamily="18" charset="0"/>
              </a:rPr>
              <a:t>Voice Systems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73975ADF-05F9-4F07-AD1C-3F4E9B06D633}"/>
              </a:ext>
            </a:extLst>
          </p:cNvPr>
          <p:cNvSpPr>
            <a:spLocks noGrp="1"/>
          </p:cNvSpPr>
          <p:nvPr>
            <p:ph idx="1"/>
          </p:nvPr>
        </p:nvSpPr>
        <p:spPr/>
        <p:txBody>
          <a:bodyPr>
            <a:normAutofit/>
          </a:bodyPr>
          <a:lstStyle/>
          <a:p>
            <a:pPr algn="just"/>
            <a:r>
              <a:rPr lang="en-IN" sz="2000" b="0" i="0" u="none" strike="noStrike" baseline="0" dirty="0">
                <a:latin typeface="Times New Roman" panose="02020603050405020304" pitchFamily="18" charset="0"/>
                <a:cs typeface="Times New Roman" panose="02020603050405020304" pitchFamily="18" charset="0"/>
              </a:rPr>
              <a:t>Speech </a:t>
            </a:r>
            <a:r>
              <a:rPr lang="en-IN" sz="2000" b="1" i="0" u="none" strike="noStrike" baseline="0" dirty="0">
                <a:latin typeface="Times New Roman" panose="02020603050405020304" pitchFamily="18" charset="0"/>
                <a:cs typeface="Times New Roman" panose="02020603050405020304" pitchFamily="18" charset="0"/>
              </a:rPr>
              <a:t>recognizers </a:t>
            </a:r>
            <a:r>
              <a:rPr lang="en-IN" sz="2000" b="0" i="0" u="none" strike="noStrike" baseline="0" dirty="0">
                <a:latin typeface="Times New Roman" panose="02020603050405020304" pitchFamily="18" charset="0"/>
                <a:cs typeface="Times New Roman" panose="02020603050405020304" pitchFamily="18" charset="0"/>
              </a:rPr>
              <a:t>are </a:t>
            </a:r>
            <a:r>
              <a:rPr lang="en-IN" sz="2000" b="1" i="0" u="none" strike="noStrike" baseline="0" dirty="0">
                <a:latin typeface="Times New Roman" panose="02020603050405020304" pitchFamily="18" charset="0"/>
                <a:cs typeface="Times New Roman" panose="02020603050405020304" pitchFamily="18" charset="0"/>
              </a:rPr>
              <a:t>used </a:t>
            </a:r>
            <a:r>
              <a:rPr lang="en-IN" sz="2000" b="0" i="0" u="none" strike="noStrike" baseline="0" dirty="0">
                <a:latin typeface="Times New Roman" panose="02020603050405020304" pitchFamily="18" charset="0"/>
                <a:cs typeface="Times New Roman" panose="02020603050405020304" pitchFamily="18" charset="0"/>
              </a:rPr>
              <a:t>in some graphics workstations as input devices to accept voice commands.</a:t>
            </a:r>
          </a:p>
          <a:p>
            <a:pPr algn="just"/>
            <a:r>
              <a:rPr lang="en-IN" sz="2000" b="0" i="0" u="none" strike="noStrike" baseline="0" dirty="0">
                <a:latin typeface="Times New Roman" panose="02020603050405020304" pitchFamily="18" charset="0"/>
                <a:cs typeface="Times New Roman" panose="02020603050405020304" pitchFamily="18" charset="0"/>
              </a:rPr>
              <a:t>The voice-system input can be used to initiate graphics operations or to enter data. </a:t>
            </a:r>
          </a:p>
          <a:p>
            <a:pPr algn="just"/>
            <a:r>
              <a:rPr lang="en-IN" sz="2000" b="1" i="0" u="none" strike="noStrike" baseline="0" dirty="0">
                <a:latin typeface="Times New Roman" panose="02020603050405020304" pitchFamily="18" charset="0"/>
                <a:cs typeface="Times New Roman" panose="02020603050405020304" pitchFamily="18" charset="0"/>
              </a:rPr>
              <a:t>These </a:t>
            </a:r>
            <a:r>
              <a:rPr lang="en-IN" sz="2000" b="0" i="0" u="none" strike="noStrike" baseline="0" dirty="0">
                <a:latin typeface="Times New Roman" panose="02020603050405020304" pitchFamily="18" charset="0"/>
                <a:cs typeface="Times New Roman" panose="02020603050405020304" pitchFamily="18" charset="0"/>
              </a:rPr>
              <a:t>systems operate by matching an input against predefined dictionary of words and phrases</a:t>
            </a:r>
          </a:p>
          <a:p>
            <a:pPr algn="just"/>
            <a:r>
              <a:rPr lang="en-IN" sz="2000" b="0" i="0" u="none" strike="noStrike" baseline="0" dirty="0">
                <a:latin typeface="Times New Roman" panose="02020603050405020304" pitchFamily="18" charset="0"/>
                <a:cs typeface="Times New Roman" panose="02020603050405020304" pitchFamily="18" charset="0"/>
              </a:rPr>
              <a:t>A dictionary is set up for a particular operator by having, the operator speak the command words to </a:t>
            </a:r>
            <a:r>
              <a:rPr lang="en-IN" sz="2000" b="1" i="0" u="none" strike="noStrike" baseline="0" dirty="0">
                <a:latin typeface="Times New Roman" panose="02020603050405020304" pitchFamily="18" charset="0"/>
                <a:cs typeface="Times New Roman" panose="02020603050405020304" pitchFamily="18" charset="0"/>
              </a:rPr>
              <a:t>be used </a:t>
            </a:r>
            <a:r>
              <a:rPr lang="en-IN" sz="2000" b="0" i="0" u="none" strike="noStrike" baseline="0" dirty="0">
                <a:latin typeface="Times New Roman" panose="02020603050405020304" pitchFamily="18" charset="0"/>
                <a:cs typeface="Times New Roman" panose="02020603050405020304" pitchFamily="18" charset="0"/>
              </a:rPr>
              <a:t>into the system. </a:t>
            </a:r>
          </a:p>
          <a:p>
            <a:pPr algn="just"/>
            <a:r>
              <a:rPr lang="en-IN" sz="2000" b="0" i="0" u="none" strike="noStrike" baseline="0" dirty="0">
                <a:latin typeface="Times New Roman" panose="02020603050405020304" pitchFamily="18" charset="0"/>
                <a:cs typeface="Times New Roman" panose="02020603050405020304" pitchFamily="18" charset="0"/>
              </a:rPr>
              <a:t>Each word is spoken several times, and the system analyses the word and establishes a frequency pattern for that word in the dictionary along with the corresponding function to be performed.</a:t>
            </a:r>
          </a:p>
          <a:p>
            <a:pPr algn="just"/>
            <a:r>
              <a:rPr lang="en-IN" sz="2000" b="0" i="0" u="none" strike="noStrike" baseline="0" dirty="0">
                <a:latin typeface="Times New Roman" panose="02020603050405020304" pitchFamily="18" charset="0"/>
                <a:cs typeface="Times New Roman" panose="02020603050405020304" pitchFamily="18" charset="0"/>
              </a:rPr>
              <a:t>Later, when a voice command is given, the system searches the dictio</a:t>
            </a:r>
            <a:r>
              <a:rPr lang="en-IN" sz="2000" b="1" i="0" u="none" strike="noStrike" baseline="0" dirty="0">
                <a:latin typeface="Times New Roman" panose="02020603050405020304" pitchFamily="18" charset="0"/>
                <a:cs typeface="Times New Roman" panose="02020603050405020304" pitchFamily="18" charset="0"/>
              </a:rPr>
              <a:t>nary </a:t>
            </a:r>
            <a:r>
              <a:rPr lang="en-IN" sz="2000" b="0" i="0" u="none" strike="noStrike" baseline="0" dirty="0">
                <a:latin typeface="Times New Roman" panose="02020603050405020304" pitchFamily="18" charset="0"/>
                <a:cs typeface="Times New Roman" panose="02020603050405020304" pitchFamily="18" charset="0"/>
              </a:rPr>
              <a:t>for a frequency-pattern match. </a:t>
            </a:r>
          </a:p>
          <a:p>
            <a:pPr algn="just"/>
            <a:r>
              <a:rPr lang="en-IN" sz="2000" b="0" i="0" u="none" strike="noStrike" baseline="0" dirty="0">
                <a:latin typeface="Times New Roman" panose="02020603050405020304" pitchFamily="18" charset="0"/>
                <a:cs typeface="Times New Roman" panose="02020603050405020304" pitchFamily="18" charset="0"/>
              </a:rPr>
              <a:t>Voice input is typically spoken into a microphone mounted on a headset.</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6280942"/>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78D164-E18B-4727-94E4-82B4243F5D4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865064C0-9962-410A-A2A4-6744055BBBF5}"/>
              </a:ext>
            </a:extLst>
          </p:cNvPr>
          <p:cNvSpPr>
            <a:spLocks noGrp="1"/>
          </p:cNvSpPr>
          <p:nvPr>
            <p:ph idx="1"/>
          </p:nvPr>
        </p:nvSpPr>
        <p:spPr/>
        <p:txBody>
          <a:bodyPr/>
          <a:lstStyle/>
          <a:p>
            <a:endParaRPr lang="en-IN"/>
          </a:p>
        </p:txBody>
      </p:sp>
      <p:pic>
        <p:nvPicPr>
          <p:cNvPr id="2050" name="Picture 2" descr="Computer Aided Design: Voice Control Devices">
            <a:extLst>
              <a:ext uri="{FF2B5EF4-FFF2-40B4-BE49-F238E27FC236}">
                <a16:creationId xmlns:a16="http://schemas.microsoft.com/office/drawing/2014/main" xmlns="" id="{EFB4300C-C624-4332-98AD-18DBF52A0C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2189" y="595976"/>
            <a:ext cx="6714461" cy="5054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08166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FAA7E2-3A46-4D34-9B54-6F2A3FB0237F}"/>
              </a:ext>
            </a:extLst>
          </p:cNvPr>
          <p:cNvSpPr>
            <a:spLocks noGrp="1"/>
          </p:cNvSpPr>
          <p:nvPr>
            <p:ph type="title"/>
          </p:nvPr>
        </p:nvSpPr>
        <p:spPr/>
        <p:txBody>
          <a:bodyPr/>
          <a:lstStyle/>
          <a:p>
            <a:r>
              <a:rPr lang="en-IN" b="1" i="0" u="none" strike="noStrike" baseline="0" dirty="0">
                <a:latin typeface="Times New Roman" panose="02020603050405020304" pitchFamily="18" charset="0"/>
                <a:cs typeface="Times New Roman" panose="02020603050405020304" pitchFamily="18" charset="0"/>
              </a:rPr>
              <a:t>Voice Systems</a:t>
            </a:r>
            <a:endParaRPr lang="en-IN" dirty="0"/>
          </a:p>
        </p:txBody>
      </p:sp>
      <p:sp>
        <p:nvSpPr>
          <p:cNvPr id="3" name="Content Placeholder 2">
            <a:extLst>
              <a:ext uri="{FF2B5EF4-FFF2-40B4-BE49-F238E27FC236}">
                <a16:creationId xmlns:a16="http://schemas.microsoft.com/office/drawing/2014/main" xmlns="" id="{FB16D943-E379-48D9-BB32-0B8967A71753}"/>
              </a:ext>
            </a:extLst>
          </p:cNvPr>
          <p:cNvSpPr>
            <a:spLocks noGrp="1"/>
          </p:cNvSpPr>
          <p:nvPr>
            <p:ph idx="1"/>
          </p:nvPr>
        </p:nvSpPr>
        <p:spPr>
          <a:xfrm>
            <a:off x="838200" y="1963848"/>
            <a:ext cx="10515600" cy="4351338"/>
          </a:xfrm>
        </p:spPr>
        <p:txBody>
          <a:bodyPr>
            <a:normAutofit/>
          </a:bodyPr>
          <a:lstStyle/>
          <a:p>
            <a:pPr algn="just"/>
            <a:r>
              <a:rPr lang="en-IN" sz="2400" b="0" i="0" u="none" strike="noStrike" baseline="0" dirty="0">
                <a:latin typeface="Times New Roman" panose="02020603050405020304" pitchFamily="18" charset="0"/>
                <a:cs typeface="Times New Roman" panose="02020603050405020304" pitchFamily="18" charset="0"/>
              </a:rPr>
              <a:t>The microphone is designed to minimize input of other background sounds. </a:t>
            </a:r>
          </a:p>
          <a:p>
            <a:pPr algn="just"/>
            <a:r>
              <a:rPr lang="en-IN" sz="2400" b="0" i="0" u="none" strike="noStrike" baseline="0" dirty="0">
                <a:latin typeface="Times New Roman" panose="02020603050405020304" pitchFamily="18" charset="0"/>
                <a:cs typeface="Times New Roman" panose="02020603050405020304" pitchFamily="18" charset="0"/>
              </a:rPr>
              <a:t>If a different operator is to </a:t>
            </a:r>
            <a:r>
              <a:rPr lang="en-IN" sz="2400" b="1" i="0" u="none" strike="noStrike" baseline="0" dirty="0">
                <a:latin typeface="Times New Roman" panose="02020603050405020304" pitchFamily="18" charset="0"/>
                <a:cs typeface="Times New Roman" panose="02020603050405020304" pitchFamily="18" charset="0"/>
              </a:rPr>
              <a:t>use </a:t>
            </a:r>
            <a:r>
              <a:rPr lang="en-IN" sz="2400" b="0" i="0" u="none" strike="noStrike" baseline="0" dirty="0">
                <a:latin typeface="Times New Roman" panose="02020603050405020304" pitchFamily="18" charset="0"/>
                <a:cs typeface="Times New Roman" panose="02020603050405020304" pitchFamily="18" charset="0"/>
              </a:rPr>
              <a:t>the system, the dictionary must be re established with that operator's voice patterns.</a:t>
            </a:r>
          </a:p>
          <a:p>
            <a:pPr algn="just"/>
            <a:r>
              <a:rPr lang="en-IN" sz="2400" b="0" i="0" u="none" strike="noStrike" baseline="0" dirty="0">
                <a:latin typeface="Times New Roman" panose="02020603050405020304" pitchFamily="18" charset="0"/>
                <a:cs typeface="Times New Roman" panose="02020603050405020304" pitchFamily="18" charset="0"/>
              </a:rPr>
              <a:t>Voice systems have some advantage over other input devices, since the attention of the operator does not have to be </a:t>
            </a:r>
            <a:r>
              <a:rPr lang="en-IN" sz="2400" b="1" i="0" u="none" strike="noStrike" baseline="0" dirty="0">
                <a:latin typeface="Times New Roman" panose="02020603050405020304" pitchFamily="18" charset="0"/>
                <a:cs typeface="Times New Roman" panose="02020603050405020304" pitchFamily="18" charset="0"/>
              </a:rPr>
              <a:t>switched from </a:t>
            </a:r>
            <a:r>
              <a:rPr lang="en-IN" sz="2400" b="0" i="0" u="none" strike="noStrike" baseline="0" dirty="0">
                <a:latin typeface="Times New Roman" panose="02020603050405020304" pitchFamily="18" charset="0"/>
                <a:cs typeface="Times New Roman" panose="02020603050405020304" pitchFamily="18" charset="0"/>
              </a:rPr>
              <a:t>one device to another to enter a command.</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4361729"/>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25EF9A-8E7C-421E-8AD1-498B9FDB2CF8}"/>
              </a:ext>
            </a:extLst>
          </p:cNvPr>
          <p:cNvSpPr>
            <a:spLocks noGrp="1"/>
          </p:cNvSpPr>
          <p:nvPr>
            <p:ph type="title"/>
          </p:nvPr>
        </p:nvSpPr>
        <p:spPr/>
        <p:txBody>
          <a:bodyPr/>
          <a:lstStyle/>
          <a:p>
            <a:r>
              <a:rPr lang="en-IN" b="1" i="0" dirty="0">
                <a:effectLst/>
                <a:latin typeface="Times New Roman" panose="02020603050405020304" pitchFamily="18" charset="0"/>
                <a:cs typeface="Times New Roman" panose="02020603050405020304" pitchFamily="18" charset="0"/>
              </a:rPr>
              <a:t>Output Devices</a:t>
            </a:r>
            <a:r>
              <a:rPr lang="en-IN" b="0" i="0" dirty="0">
                <a:solidFill>
                  <a:srgbClr val="610B38"/>
                </a:solidFill>
                <a:effectLst/>
                <a:latin typeface="erdana"/>
              </a:rPr>
              <a:t/>
            </a:r>
            <a:br>
              <a:rPr lang="en-IN" b="0" i="0" dirty="0">
                <a:solidFill>
                  <a:srgbClr val="610B38"/>
                </a:solidFill>
                <a:effectLst/>
                <a:latin typeface="erdana"/>
              </a:rPr>
            </a:br>
            <a:endParaRPr lang="en-IN" dirty="0"/>
          </a:p>
        </p:txBody>
      </p:sp>
      <p:sp>
        <p:nvSpPr>
          <p:cNvPr id="3" name="Content Placeholder 2">
            <a:extLst>
              <a:ext uri="{FF2B5EF4-FFF2-40B4-BE49-F238E27FC236}">
                <a16:creationId xmlns:a16="http://schemas.microsoft.com/office/drawing/2014/main" xmlns="" id="{261B5EC5-B558-4772-9E31-D4832E8B0976}"/>
              </a:ext>
            </a:extLst>
          </p:cNvPr>
          <p:cNvSpPr>
            <a:spLocks noGrp="1"/>
          </p:cNvSpPr>
          <p:nvPr>
            <p:ph idx="1"/>
          </p:nvPr>
        </p:nvSpPr>
        <p:spPr>
          <a:xfrm>
            <a:off x="1157177" y="1506648"/>
            <a:ext cx="10515600" cy="4351338"/>
          </a:xfrm>
        </p:spPr>
        <p:txBody>
          <a:bodyPr/>
          <a:lstStyle/>
          <a:p>
            <a:pPr algn="just"/>
            <a:r>
              <a:rPr lang="en-IN" sz="3200" b="0" i="0" dirty="0">
                <a:solidFill>
                  <a:srgbClr val="000000"/>
                </a:solidFill>
                <a:effectLst/>
                <a:latin typeface="Times New Roman" panose="02020603050405020304" pitchFamily="18" charset="0"/>
                <a:cs typeface="Times New Roman" panose="02020603050405020304" pitchFamily="18" charset="0"/>
              </a:rPr>
              <a:t>It is an electromechanical device, which accepts data from a computer and translates them into form understand by users.</a:t>
            </a:r>
          </a:p>
          <a:p>
            <a:pPr algn="just"/>
            <a:r>
              <a:rPr lang="en-IN" sz="3200" b="0" i="0" dirty="0">
                <a:solidFill>
                  <a:srgbClr val="000000"/>
                </a:solidFill>
                <a:effectLst/>
                <a:latin typeface="Times New Roman" panose="02020603050405020304" pitchFamily="18" charset="0"/>
                <a:cs typeface="Times New Roman" panose="02020603050405020304" pitchFamily="18" charset="0"/>
              </a:rPr>
              <a:t>Following are Output Devices:</a:t>
            </a:r>
          </a:p>
          <a:p>
            <a:pPr algn="just">
              <a:buFont typeface="+mj-lt"/>
              <a:buAutoNum type="arabicPeriod"/>
            </a:pPr>
            <a:r>
              <a:rPr lang="en-IN" sz="3200" b="0" i="0" u="sng" strike="noStrike"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xmlns="" val="tx"/>
                    </a:ext>
                  </a:extLst>
                </a:hlinkClick>
              </a:rPr>
              <a:t>Printers</a:t>
            </a:r>
            <a:endParaRPr lang="en-IN" sz="3200" b="0" i="0" u="sng" dirty="0">
              <a:effectLst/>
              <a:latin typeface="Times New Roman" panose="02020603050405020304" pitchFamily="18" charset="0"/>
              <a:cs typeface="Times New Roman" panose="02020603050405020304" pitchFamily="18" charset="0"/>
            </a:endParaRPr>
          </a:p>
          <a:p>
            <a:pPr algn="just">
              <a:buFont typeface="+mj-lt"/>
              <a:buAutoNum type="arabicPeriod"/>
            </a:pPr>
            <a:r>
              <a:rPr lang="en-IN" sz="3200" b="0" i="0" u="sng" strike="noStrike" dirty="0">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xmlns="" val="tx"/>
                    </a:ext>
                  </a:extLst>
                </a:hlinkClick>
              </a:rPr>
              <a:t>Plotters</a:t>
            </a:r>
            <a:endParaRPr lang="en-IN" sz="3200" b="0" i="0" u="sng" dirty="0">
              <a:effectLst/>
              <a:latin typeface="Times New Roman" panose="02020603050405020304" pitchFamily="18" charset="0"/>
              <a:cs typeface="Times New Roman" panose="02020603050405020304" pitchFamily="18" charset="0"/>
            </a:endParaRPr>
          </a:p>
          <a:p>
            <a:endParaRPr lang="en-IN" dirty="0"/>
          </a:p>
        </p:txBody>
      </p:sp>
      <p:pic>
        <p:nvPicPr>
          <p:cNvPr id="3074" name="Picture 2" descr="Types of Printers">
            <a:extLst>
              <a:ext uri="{FF2B5EF4-FFF2-40B4-BE49-F238E27FC236}">
                <a16:creationId xmlns:a16="http://schemas.microsoft.com/office/drawing/2014/main" xmlns="" id="{C7BAF609-CE36-4B84-93F5-DD0128E8C8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9404" y="2703976"/>
            <a:ext cx="3999297" cy="2433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2634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53B2D0-7DDF-4DA1-9F9E-DEE3A6A5D5D7}"/>
              </a:ext>
            </a:extLst>
          </p:cNvPr>
          <p:cNvSpPr>
            <a:spLocks noGrp="1"/>
          </p:cNvSpPr>
          <p:nvPr>
            <p:ph type="title"/>
          </p:nvPr>
        </p:nvSpPr>
        <p:spPr/>
        <p:txBody>
          <a:bodyPr/>
          <a:lstStyle/>
          <a:p>
            <a:r>
              <a:rPr lang="en-US" altLang="en-US" sz="4400" b="1" dirty="0">
                <a:latin typeface="Times New Roman" panose="02020603050405020304" pitchFamily="18" charset="0"/>
                <a:cs typeface="Times New Roman" panose="02020603050405020304" pitchFamily="18" charset="0"/>
              </a:rPr>
              <a:t>Overview of Computer Graphics</a:t>
            </a:r>
            <a:r>
              <a:rPr lang="en-US" altLang="en-US" sz="4400" dirty="0">
                <a:solidFill>
                  <a:srgbClr val="696464"/>
                </a:solidFill>
                <a:latin typeface="Franklin Gothic Book" panose="020B0503020102020204" pitchFamily="34" charset="0"/>
              </a:rPr>
              <a:t/>
            </a:r>
            <a:br>
              <a:rPr lang="en-US" altLang="en-US" sz="4400" dirty="0">
                <a:solidFill>
                  <a:srgbClr val="696464"/>
                </a:solidFill>
                <a:latin typeface="Franklin Gothic Book" panose="020B0503020102020204" pitchFamily="34" charset="0"/>
              </a:rPr>
            </a:br>
            <a:endParaRPr lang="en-IN" dirty="0"/>
          </a:p>
        </p:txBody>
      </p:sp>
      <p:sp>
        <p:nvSpPr>
          <p:cNvPr id="3" name="Content Placeholder 2">
            <a:extLst>
              <a:ext uri="{FF2B5EF4-FFF2-40B4-BE49-F238E27FC236}">
                <a16:creationId xmlns:a16="http://schemas.microsoft.com/office/drawing/2014/main" xmlns="" id="{168207F3-0FFD-4E25-A8CF-55DA1955B2A7}"/>
              </a:ext>
            </a:extLst>
          </p:cNvPr>
          <p:cNvSpPr>
            <a:spLocks noGrp="1"/>
          </p:cNvSpPr>
          <p:nvPr>
            <p:ph idx="1"/>
          </p:nvPr>
        </p:nvSpPr>
        <p:spPr/>
        <p:txBody>
          <a:bodyPr/>
          <a:lstStyle/>
          <a:p>
            <a:pPr algn="just">
              <a:spcBef>
                <a:spcPts val="575"/>
              </a:spcBef>
              <a:buClr>
                <a:srgbClr val="D34817"/>
              </a:buClr>
              <a:buSzPct val="85000"/>
            </a:pPr>
            <a:r>
              <a:rPr lang="en-US" altLang="en-US" dirty="0">
                <a:latin typeface="Times New Roman" panose="02020603050405020304" pitchFamily="18" charset="0"/>
                <a:cs typeface="Times New Roman" panose="02020603050405020304" pitchFamily="18" charset="0"/>
              </a:rPr>
              <a:t>Graphics output technology may be split into two categories:</a:t>
            </a:r>
          </a:p>
          <a:p>
            <a:pPr lvl="1" algn="just">
              <a:spcBef>
                <a:spcPts val="375"/>
              </a:spcBef>
              <a:buClr>
                <a:srgbClr val="9B2D1F"/>
              </a:buClr>
              <a:buSzPct val="85000"/>
            </a:pPr>
            <a:r>
              <a:rPr lang="en-US" altLang="en-US" sz="2800" dirty="0">
                <a:latin typeface="Times New Roman" panose="02020603050405020304" pitchFamily="18" charset="0"/>
                <a:cs typeface="Times New Roman" panose="02020603050405020304" pitchFamily="18" charset="0"/>
              </a:rPr>
              <a:t>Non-permanent output to a screen (monitors)</a:t>
            </a:r>
          </a:p>
          <a:p>
            <a:pPr lvl="1" algn="just">
              <a:spcBef>
                <a:spcPts val="375"/>
              </a:spcBef>
              <a:buClr>
                <a:srgbClr val="9B2D1F"/>
              </a:buClr>
              <a:buSzPct val="85000"/>
            </a:pPr>
            <a:r>
              <a:rPr lang="en-US" altLang="en-US" sz="2800" dirty="0">
                <a:latin typeface="Times New Roman" panose="02020603050405020304" pitchFamily="18" charset="0"/>
                <a:cs typeface="Times New Roman" panose="02020603050405020304" pitchFamily="18" charset="0"/>
              </a:rPr>
              <a:t>Permanent output to a paper (using printer)</a:t>
            </a:r>
          </a:p>
          <a:p>
            <a:pPr algn="just">
              <a:spcBef>
                <a:spcPts val="575"/>
              </a:spcBef>
              <a:buClr>
                <a:srgbClr val="D34817"/>
              </a:buClr>
              <a:buSzPct val="85000"/>
            </a:pPr>
            <a:r>
              <a:rPr lang="en-US" altLang="en-US" dirty="0">
                <a:latin typeface="Times New Roman" panose="02020603050405020304" pitchFamily="18" charset="0"/>
                <a:cs typeface="Times New Roman" panose="02020603050405020304" pitchFamily="18" charset="0"/>
              </a:rPr>
              <a:t>Recently all devices are digital in nature:</a:t>
            </a:r>
          </a:p>
          <a:p>
            <a:pPr lvl="1" algn="just">
              <a:spcBef>
                <a:spcPts val="375"/>
              </a:spcBef>
              <a:buClr>
                <a:srgbClr val="9B2D1F"/>
              </a:buClr>
              <a:buSzPct val="85000"/>
            </a:pPr>
            <a:r>
              <a:rPr lang="en-US" altLang="en-US" sz="2800" dirty="0">
                <a:latin typeface="Times New Roman" panose="02020603050405020304" pitchFamily="18" charset="0"/>
                <a:cs typeface="Times New Roman" panose="02020603050405020304" pitchFamily="18" charset="0"/>
              </a:rPr>
              <a:t>Therefore, producing images become the process of setting individual points on the screen or on paper</a:t>
            </a:r>
          </a:p>
          <a:p>
            <a:pPr lvl="1" algn="just">
              <a:spcBef>
                <a:spcPts val="375"/>
              </a:spcBef>
              <a:buClr>
                <a:srgbClr val="9B2D1F"/>
              </a:buClr>
              <a:buSzPct val="85000"/>
            </a:pPr>
            <a:r>
              <a:rPr lang="en-US" altLang="en-US" sz="2800" dirty="0">
                <a:latin typeface="Times New Roman" panose="02020603050405020304" pitchFamily="18" charset="0"/>
                <a:cs typeface="Times New Roman" panose="02020603050405020304" pitchFamily="18" charset="0"/>
              </a:rPr>
              <a:t>The points are laid out in a regular pattern on the output media.</a:t>
            </a:r>
          </a:p>
          <a:p>
            <a:endParaRPr lang="en-IN" dirty="0"/>
          </a:p>
        </p:txBody>
      </p:sp>
    </p:spTree>
    <p:extLst>
      <p:ext uri="{BB962C8B-B14F-4D97-AF65-F5344CB8AC3E}">
        <p14:creationId xmlns:p14="http://schemas.microsoft.com/office/powerpoint/2010/main" val="359324519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50072C-DC7C-465A-A70A-1542B9C96B7D}"/>
              </a:ext>
            </a:extLst>
          </p:cNvPr>
          <p:cNvSpPr>
            <a:spLocks noGrp="1"/>
          </p:cNvSpPr>
          <p:nvPr>
            <p:ph type="title"/>
          </p:nvPr>
        </p:nvSpPr>
        <p:spPr/>
        <p:txBody>
          <a:bodyPr>
            <a:normAutofit fontScale="90000"/>
          </a:bodyPr>
          <a:lstStyle/>
          <a:p>
            <a:r>
              <a:rPr lang="en-IN" b="0" i="0" dirty="0">
                <a:solidFill>
                  <a:srgbClr val="610B38"/>
                </a:solidFill>
                <a:effectLst/>
                <a:latin typeface="erdana"/>
              </a:rPr>
              <a:t/>
            </a:r>
            <a:br>
              <a:rPr lang="en-IN" b="0" i="0" dirty="0">
                <a:solidFill>
                  <a:srgbClr val="610B38"/>
                </a:solidFill>
                <a:effectLst/>
                <a:latin typeface="erdana"/>
              </a:rPr>
            </a:br>
            <a:r>
              <a:rPr lang="en-IN" b="0" i="0" dirty="0">
                <a:solidFill>
                  <a:srgbClr val="610B38"/>
                </a:solidFill>
                <a:effectLst/>
                <a:latin typeface="erdana"/>
              </a:rPr>
              <a:t/>
            </a:r>
            <a:br>
              <a:rPr lang="en-IN" b="0" i="0" dirty="0">
                <a:solidFill>
                  <a:srgbClr val="610B38"/>
                </a:solidFill>
                <a:effectLst/>
                <a:latin typeface="erdana"/>
              </a:rPr>
            </a:br>
            <a:r>
              <a:rPr lang="en-IN" sz="4900" b="1" i="0" dirty="0">
                <a:effectLst/>
                <a:latin typeface="Times New Roman" panose="02020603050405020304" pitchFamily="18" charset="0"/>
                <a:cs typeface="Times New Roman" panose="02020603050405020304" pitchFamily="18" charset="0"/>
              </a:rPr>
              <a:t>Printers</a:t>
            </a:r>
            <a:r>
              <a:rPr lang="en-IN" b="0" i="0" dirty="0">
                <a:solidFill>
                  <a:srgbClr val="610B38"/>
                </a:solidFill>
                <a:effectLst/>
                <a:latin typeface="erdana"/>
              </a:rPr>
              <a:t/>
            </a:r>
            <a:br>
              <a:rPr lang="en-IN" b="0" i="0" dirty="0">
                <a:solidFill>
                  <a:srgbClr val="610B38"/>
                </a:solidFill>
                <a:effectLst/>
                <a:latin typeface="erdana"/>
              </a:rPr>
            </a:br>
            <a:r>
              <a:rPr lang="en-IN" b="0" i="0" dirty="0">
                <a:solidFill>
                  <a:srgbClr val="000000"/>
                </a:solidFill>
                <a:effectLst/>
                <a:latin typeface="verdana" panose="020B0604030504040204" pitchFamily="34" charset="0"/>
              </a:rPr>
              <a:t/>
            </a:r>
            <a:br>
              <a:rPr lang="en-IN" b="0" i="0" dirty="0">
                <a:solidFill>
                  <a:srgbClr val="000000"/>
                </a:solidFill>
                <a:effectLst/>
                <a:latin typeface="verdana" panose="020B0604030504040204" pitchFamily="34" charset="0"/>
              </a:rPr>
            </a:br>
            <a:endParaRPr lang="en-IN" dirty="0"/>
          </a:p>
        </p:txBody>
      </p:sp>
      <p:sp>
        <p:nvSpPr>
          <p:cNvPr id="3" name="Content Placeholder 2">
            <a:extLst>
              <a:ext uri="{FF2B5EF4-FFF2-40B4-BE49-F238E27FC236}">
                <a16:creationId xmlns:a16="http://schemas.microsoft.com/office/drawing/2014/main" xmlns="" id="{CB7EE4D6-C144-4C08-B56B-F77FC1ECF49A}"/>
              </a:ext>
            </a:extLst>
          </p:cNvPr>
          <p:cNvSpPr>
            <a:spLocks noGrp="1"/>
          </p:cNvSpPr>
          <p:nvPr>
            <p:ph idx="1"/>
          </p:nvPr>
        </p:nvSpPr>
        <p:spPr/>
        <p:txBody>
          <a:bodyPr/>
          <a:lstStyle/>
          <a:p>
            <a:pPr algn="just"/>
            <a:r>
              <a:rPr lang="en-IN" b="0" i="0" dirty="0">
                <a:solidFill>
                  <a:srgbClr val="000000"/>
                </a:solidFill>
                <a:effectLst/>
                <a:latin typeface="Times New Roman" panose="02020603050405020304" pitchFamily="18" charset="0"/>
                <a:cs typeface="Times New Roman" panose="02020603050405020304" pitchFamily="18" charset="0"/>
              </a:rPr>
              <a:t>Printer is the most important output device, which is used to print data on paper.</a:t>
            </a:r>
          </a:p>
          <a:p>
            <a:pPr algn="just"/>
            <a:r>
              <a:rPr lang="en-IN" b="1" i="0" dirty="0">
                <a:effectLst/>
                <a:latin typeface="Times New Roman" panose="02020603050405020304" pitchFamily="18" charset="0"/>
                <a:cs typeface="Times New Roman" panose="02020603050405020304" pitchFamily="18" charset="0"/>
              </a:rPr>
              <a:t>Types of Printers:</a:t>
            </a:r>
            <a:r>
              <a:rPr lang="en-IN" b="0" i="0" dirty="0">
                <a:solidFill>
                  <a:srgbClr val="000000"/>
                </a:solidFill>
                <a:effectLst/>
                <a:latin typeface="Times New Roman" panose="02020603050405020304" pitchFamily="18" charset="0"/>
                <a:cs typeface="Times New Roman" panose="02020603050405020304" pitchFamily="18" charset="0"/>
              </a:rPr>
              <a:t> </a:t>
            </a:r>
          </a:p>
          <a:p>
            <a:pPr algn="just"/>
            <a:r>
              <a:rPr lang="en-IN" b="0" i="0" dirty="0">
                <a:solidFill>
                  <a:srgbClr val="000000"/>
                </a:solidFill>
                <a:effectLst/>
                <a:latin typeface="Times New Roman" panose="02020603050405020304" pitchFamily="18" charset="0"/>
                <a:cs typeface="Times New Roman" panose="02020603050405020304" pitchFamily="18" charset="0"/>
              </a:rPr>
              <a:t>There are many types of printers which are classified on various criteria as shown in fig:</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4654556"/>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B9BF02-8D41-4E2E-B96C-B2FC86C83A76}"/>
              </a:ext>
            </a:extLst>
          </p:cNvPr>
          <p:cNvSpPr>
            <a:spLocks noGrp="1"/>
          </p:cNvSpPr>
          <p:nvPr>
            <p:ph type="title"/>
          </p:nvPr>
        </p:nvSpPr>
        <p:spPr/>
        <p:txBody>
          <a:bodyPr/>
          <a:lstStyle/>
          <a:p>
            <a:r>
              <a:rPr lang="en-IN" sz="4400" b="1" i="0" dirty="0">
                <a:effectLst/>
                <a:latin typeface="Times New Roman" panose="02020603050405020304" pitchFamily="18" charset="0"/>
                <a:cs typeface="Times New Roman" panose="02020603050405020304" pitchFamily="18" charset="0"/>
              </a:rPr>
              <a:t>Printers</a:t>
            </a:r>
            <a:endParaRPr lang="en-IN" dirty="0"/>
          </a:p>
        </p:txBody>
      </p:sp>
      <p:pic>
        <p:nvPicPr>
          <p:cNvPr id="4" name="Picture 2" descr="Types of Printers">
            <a:extLst>
              <a:ext uri="{FF2B5EF4-FFF2-40B4-BE49-F238E27FC236}">
                <a16:creationId xmlns:a16="http://schemas.microsoft.com/office/drawing/2014/main" xmlns="" id="{2031F510-39A7-4B2E-8A2D-8CF9439B74B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80214" y="1690688"/>
            <a:ext cx="9058939"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0935667"/>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383807-7C1A-4857-B8CD-1124EF24AF29}"/>
              </a:ext>
            </a:extLst>
          </p:cNvPr>
          <p:cNvSpPr>
            <a:spLocks noGrp="1"/>
          </p:cNvSpPr>
          <p:nvPr>
            <p:ph type="title"/>
          </p:nvPr>
        </p:nvSpPr>
        <p:spPr/>
        <p:txBody>
          <a:bodyPr/>
          <a:lstStyle/>
          <a:p>
            <a:r>
              <a:rPr lang="en-IN" sz="4400" b="1" i="0" dirty="0">
                <a:effectLst/>
                <a:latin typeface="Times New Roman" panose="02020603050405020304" pitchFamily="18" charset="0"/>
                <a:cs typeface="Times New Roman" panose="02020603050405020304" pitchFamily="18" charset="0"/>
              </a:rPr>
              <a:t>Printers</a:t>
            </a:r>
            <a:endParaRPr lang="en-IN" dirty="0"/>
          </a:p>
        </p:txBody>
      </p:sp>
      <p:sp>
        <p:nvSpPr>
          <p:cNvPr id="3" name="Content Placeholder 2">
            <a:extLst>
              <a:ext uri="{FF2B5EF4-FFF2-40B4-BE49-F238E27FC236}">
                <a16:creationId xmlns:a16="http://schemas.microsoft.com/office/drawing/2014/main" xmlns="" id="{49FBBD0F-9481-45E5-B473-5C31C8BB4CE0}"/>
              </a:ext>
            </a:extLst>
          </p:cNvPr>
          <p:cNvSpPr>
            <a:spLocks noGrp="1"/>
          </p:cNvSpPr>
          <p:nvPr>
            <p:ph idx="1"/>
          </p:nvPr>
        </p:nvSpPr>
        <p:spPr>
          <a:xfrm>
            <a:off x="838199" y="2038276"/>
            <a:ext cx="10515600" cy="4351338"/>
          </a:xfrm>
        </p:spPr>
        <p:txBody>
          <a:bodyPr/>
          <a:lstStyle/>
          <a:p>
            <a:pPr algn="just"/>
            <a:r>
              <a:rPr lang="en-IN" b="1" i="0" dirty="0">
                <a:solidFill>
                  <a:srgbClr val="000000"/>
                </a:solidFill>
                <a:effectLst/>
                <a:latin typeface="Times New Roman" panose="02020603050405020304" pitchFamily="18" charset="0"/>
                <a:cs typeface="Times New Roman" panose="02020603050405020304" pitchFamily="18" charset="0"/>
              </a:rPr>
              <a:t>1. Impact Printers:</a:t>
            </a:r>
            <a:r>
              <a:rPr lang="en-IN" b="0" i="0" dirty="0">
                <a:solidFill>
                  <a:srgbClr val="000000"/>
                </a:solidFill>
                <a:effectLst/>
                <a:latin typeface="Times New Roman" panose="02020603050405020304" pitchFamily="18" charset="0"/>
                <a:cs typeface="Times New Roman" panose="02020603050405020304" pitchFamily="18" charset="0"/>
              </a:rPr>
              <a:t> The printers that print the characters by striking against the ribbon and onto the papers are known as Impact Printers.</a:t>
            </a:r>
          </a:p>
          <a:p>
            <a:pPr algn="just"/>
            <a:r>
              <a:rPr lang="en-IN" b="0" i="0" dirty="0">
                <a:solidFill>
                  <a:srgbClr val="000000"/>
                </a:solidFill>
                <a:effectLst/>
                <a:latin typeface="Times New Roman" panose="02020603050405020304" pitchFamily="18" charset="0"/>
                <a:cs typeface="Times New Roman" panose="02020603050405020304" pitchFamily="18" charset="0"/>
              </a:rPr>
              <a:t>These Printers are of two types:</a:t>
            </a:r>
          </a:p>
          <a:p>
            <a:pPr lvl="1" algn="just">
              <a:buFont typeface="+mj-lt"/>
              <a:buAutoNum type="arabicPeriod"/>
            </a:pPr>
            <a:r>
              <a:rPr lang="en-IN" b="0" i="0" dirty="0">
                <a:solidFill>
                  <a:srgbClr val="000000"/>
                </a:solidFill>
                <a:effectLst/>
                <a:latin typeface="Times New Roman" panose="02020603050405020304" pitchFamily="18" charset="0"/>
                <a:cs typeface="Times New Roman" panose="02020603050405020304" pitchFamily="18" charset="0"/>
              </a:rPr>
              <a:t>Character Printers</a:t>
            </a:r>
          </a:p>
          <a:p>
            <a:pPr lvl="1" algn="just">
              <a:buFont typeface="+mj-lt"/>
              <a:buAutoNum type="arabicPeriod"/>
            </a:pPr>
            <a:r>
              <a:rPr lang="en-IN" b="0" i="0" dirty="0">
                <a:solidFill>
                  <a:srgbClr val="000000"/>
                </a:solidFill>
                <a:effectLst/>
                <a:latin typeface="Times New Roman" panose="02020603050405020304" pitchFamily="18" charset="0"/>
                <a:cs typeface="Times New Roman" panose="02020603050405020304" pitchFamily="18" charset="0"/>
              </a:rPr>
              <a:t>Line Printers</a:t>
            </a:r>
          </a:p>
          <a:p>
            <a:endParaRPr lang="en-IN" dirty="0"/>
          </a:p>
        </p:txBody>
      </p:sp>
      <p:pic>
        <p:nvPicPr>
          <p:cNvPr id="5122" name="Picture 2" descr="Timeline: Printers: Character Printers - Overview">
            <a:extLst>
              <a:ext uri="{FF2B5EF4-FFF2-40B4-BE49-F238E27FC236}">
                <a16:creationId xmlns:a16="http://schemas.microsoft.com/office/drawing/2014/main" xmlns="" id="{74C18333-F246-418A-8584-28FCC9D2F4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3693" y="3675763"/>
            <a:ext cx="3232482" cy="246523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Line Matrix Printers from Wep at Rs 265000/piece | Line Matrix Printer |  ID: 10947494288">
            <a:extLst>
              <a:ext uri="{FF2B5EF4-FFF2-40B4-BE49-F238E27FC236}">
                <a16:creationId xmlns:a16="http://schemas.microsoft.com/office/drawing/2014/main" xmlns="" id="{83873E75-ABF4-4A8A-A775-91F715C087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2561" y="3429000"/>
            <a:ext cx="3116779" cy="2712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2441041"/>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3F8813-6E31-4B04-A2AD-B29F076E81F4}"/>
              </a:ext>
            </a:extLst>
          </p:cNvPr>
          <p:cNvSpPr>
            <a:spLocks noGrp="1"/>
          </p:cNvSpPr>
          <p:nvPr>
            <p:ph type="title"/>
          </p:nvPr>
        </p:nvSpPr>
        <p:spPr/>
        <p:txBody>
          <a:bodyPr>
            <a:normAutofit fontScale="90000"/>
          </a:bodyPr>
          <a:lstStyle/>
          <a:p>
            <a:r>
              <a:rPr lang="en-IN" sz="4900" b="1" i="0" dirty="0">
                <a:effectLst/>
                <a:latin typeface="Times New Roman" panose="02020603050405020304" pitchFamily="18" charset="0"/>
                <a:cs typeface="Times New Roman" panose="02020603050405020304" pitchFamily="18" charset="0"/>
              </a:rPr>
              <a:t/>
            </a:r>
            <a:br>
              <a:rPr lang="en-IN" sz="4900" b="1" i="0" dirty="0">
                <a:effectLst/>
                <a:latin typeface="Times New Roman" panose="02020603050405020304" pitchFamily="18" charset="0"/>
                <a:cs typeface="Times New Roman" panose="02020603050405020304" pitchFamily="18" charset="0"/>
              </a:rPr>
            </a:br>
            <a:r>
              <a:rPr lang="en-IN" sz="4900" b="1" i="0" dirty="0">
                <a:effectLst/>
                <a:latin typeface="Times New Roman" panose="02020603050405020304" pitchFamily="18" charset="0"/>
                <a:cs typeface="Times New Roman" panose="02020603050405020304" pitchFamily="18" charset="0"/>
              </a:rPr>
              <a:t>Dot Matrix Printers:</a:t>
            </a:r>
            <a:r>
              <a:rPr lang="en-IN" b="0" i="0" dirty="0">
                <a:solidFill>
                  <a:srgbClr val="610B38"/>
                </a:solidFill>
                <a:effectLst/>
                <a:latin typeface="erdana"/>
              </a:rPr>
              <a:t/>
            </a:r>
            <a:br>
              <a:rPr lang="en-IN" b="0" i="0" dirty="0">
                <a:solidFill>
                  <a:srgbClr val="610B38"/>
                </a:solidFill>
                <a:effectLst/>
                <a:latin typeface="erdana"/>
              </a:rPr>
            </a:br>
            <a:r>
              <a:rPr lang="en-IN" dirty="0"/>
              <a:t/>
            </a:r>
            <a:br>
              <a:rPr lang="en-IN" dirty="0"/>
            </a:br>
            <a:endParaRPr lang="en-IN" dirty="0"/>
          </a:p>
        </p:txBody>
      </p:sp>
      <p:sp>
        <p:nvSpPr>
          <p:cNvPr id="3" name="Content Placeholder 2">
            <a:extLst>
              <a:ext uri="{FF2B5EF4-FFF2-40B4-BE49-F238E27FC236}">
                <a16:creationId xmlns:a16="http://schemas.microsoft.com/office/drawing/2014/main" xmlns="" id="{EEE0A39F-1EE6-454C-82A5-123C416D5868}"/>
              </a:ext>
            </a:extLst>
          </p:cNvPr>
          <p:cNvSpPr>
            <a:spLocks noGrp="1"/>
          </p:cNvSpPr>
          <p:nvPr>
            <p:ph idx="1"/>
          </p:nvPr>
        </p:nvSpPr>
        <p:spPr/>
        <p:txBody>
          <a:bodyPr/>
          <a:lstStyle/>
          <a:p>
            <a:pPr algn="just"/>
            <a:r>
              <a:rPr lang="en-IN" b="0" i="0" dirty="0">
                <a:solidFill>
                  <a:srgbClr val="000000"/>
                </a:solidFill>
                <a:effectLst/>
                <a:latin typeface="Times New Roman" panose="02020603050405020304" pitchFamily="18" charset="0"/>
                <a:cs typeface="Times New Roman" panose="02020603050405020304" pitchFamily="18" charset="0"/>
              </a:rPr>
              <a:t>Dot matrix has printed in the form of dots.</a:t>
            </a:r>
          </a:p>
          <a:p>
            <a:pPr algn="just"/>
            <a:r>
              <a:rPr lang="en-IN" b="0" i="0" dirty="0">
                <a:solidFill>
                  <a:srgbClr val="000000"/>
                </a:solidFill>
                <a:effectLst/>
                <a:latin typeface="Times New Roman" panose="02020603050405020304" pitchFamily="18" charset="0"/>
                <a:cs typeface="Times New Roman" panose="02020603050405020304" pitchFamily="18" charset="0"/>
              </a:rPr>
              <a:t> A printer has a head which contains nine pins. The nine pins are arranged one below other.</a:t>
            </a:r>
          </a:p>
          <a:p>
            <a:pPr algn="just"/>
            <a:r>
              <a:rPr lang="en-IN" b="0" i="0" dirty="0">
                <a:solidFill>
                  <a:srgbClr val="000000"/>
                </a:solidFill>
                <a:effectLst/>
                <a:latin typeface="Times New Roman" panose="02020603050405020304" pitchFamily="18" charset="0"/>
                <a:cs typeface="Times New Roman" panose="02020603050405020304" pitchFamily="18" charset="0"/>
              </a:rPr>
              <a:t> Each pin can be activated independently. </a:t>
            </a:r>
          </a:p>
          <a:p>
            <a:pPr algn="just"/>
            <a:r>
              <a:rPr lang="en-IN" b="0" i="0" dirty="0">
                <a:solidFill>
                  <a:srgbClr val="000000"/>
                </a:solidFill>
                <a:effectLst/>
                <a:latin typeface="Times New Roman" panose="02020603050405020304" pitchFamily="18" charset="0"/>
                <a:cs typeface="Times New Roman" panose="02020603050405020304" pitchFamily="18" charset="0"/>
              </a:rPr>
              <a:t>All or only the some needles are activated at a time. </a:t>
            </a:r>
          </a:p>
          <a:p>
            <a:pPr algn="just"/>
            <a:r>
              <a:rPr lang="en-IN" b="0" i="0" dirty="0">
                <a:solidFill>
                  <a:srgbClr val="000000"/>
                </a:solidFill>
                <a:effectLst/>
                <a:latin typeface="Times New Roman" panose="02020603050405020304" pitchFamily="18" charset="0"/>
                <a:cs typeface="Times New Roman" panose="02020603050405020304" pitchFamily="18" charset="0"/>
              </a:rPr>
              <a:t>When needles is not activated, and then the tip of needle stay in the head. </a:t>
            </a:r>
          </a:p>
          <a:p>
            <a:pPr algn="just"/>
            <a:r>
              <a:rPr lang="en-IN" b="0" i="0" dirty="0">
                <a:solidFill>
                  <a:srgbClr val="000000"/>
                </a:solidFill>
                <a:effectLst/>
                <a:latin typeface="Times New Roman" panose="02020603050405020304" pitchFamily="18" charset="0"/>
                <a:cs typeface="Times New Roman" panose="02020603050405020304" pitchFamily="18" charset="0"/>
              </a:rPr>
              <a:t>When pin work, it comes out of the print head.</a:t>
            </a:r>
          </a:p>
          <a:p>
            <a:pPr algn="just"/>
            <a:r>
              <a:rPr lang="en-IN" b="0" i="0" dirty="0">
                <a:solidFill>
                  <a:srgbClr val="000000"/>
                </a:solidFill>
                <a:effectLst/>
                <a:latin typeface="Times New Roman" panose="02020603050405020304" pitchFamily="18" charset="0"/>
                <a:cs typeface="Times New Roman" panose="02020603050405020304" pitchFamily="18" charset="0"/>
              </a:rPr>
              <a:t> In nine pin printer, pins are arranged in 5 * 7 matrixes</a:t>
            </a:r>
            <a:r>
              <a:rPr lang="en-IN" b="0" i="0" dirty="0">
                <a:solidFill>
                  <a:srgbClr val="000000"/>
                </a:solidFill>
                <a:effectLst/>
                <a:latin typeface="verdana" panose="020B0604030504040204" pitchFamily="34" charset="0"/>
              </a:rPr>
              <a:t>.</a:t>
            </a:r>
            <a:endParaRPr lang="en-IN" dirty="0"/>
          </a:p>
        </p:txBody>
      </p:sp>
    </p:spTree>
    <p:extLst>
      <p:ext uri="{BB962C8B-B14F-4D97-AF65-F5344CB8AC3E}">
        <p14:creationId xmlns:p14="http://schemas.microsoft.com/office/powerpoint/2010/main" val="299200113"/>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AC770D-94A8-47CA-A9C5-64853FD42E4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8E01D0B6-E1C4-4933-B337-13127AF8B8D0}"/>
              </a:ext>
            </a:extLst>
          </p:cNvPr>
          <p:cNvSpPr>
            <a:spLocks noGrp="1"/>
          </p:cNvSpPr>
          <p:nvPr>
            <p:ph idx="1"/>
          </p:nvPr>
        </p:nvSpPr>
        <p:spPr/>
        <p:txBody>
          <a:bodyPr/>
          <a:lstStyle/>
          <a:p>
            <a:endParaRPr lang="en-IN" dirty="0"/>
          </a:p>
        </p:txBody>
      </p:sp>
      <p:pic>
        <p:nvPicPr>
          <p:cNvPr id="7170" name="Picture 2" descr="Dot Matrix Printers">
            <a:extLst>
              <a:ext uri="{FF2B5EF4-FFF2-40B4-BE49-F238E27FC236}">
                <a16:creationId xmlns:a16="http://schemas.microsoft.com/office/drawing/2014/main" xmlns="" id="{BFEF898E-746E-4551-A032-FC92C842F8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2599" y="365125"/>
            <a:ext cx="2867025" cy="343852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Dot Matrix Printers">
            <a:extLst>
              <a:ext uri="{FF2B5EF4-FFF2-40B4-BE49-F238E27FC236}">
                <a16:creationId xmlns:a16="http://schemas.microsoft.com/office/drawing/2014/main" xmlns="" id="{3F3EB5B1-2D93-45A5-BB09-976AE79733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6069" y="365125"/>
            <a:ext cx="5314950" cy="398145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Python Resurrects Dot Matrix Printing | Hackaday">
            <a:extLst>
              <a:ext uri="{FF2B5EF4-FFF2-40B4-BE49-F238E27FC236}">
                <a16:creationId xmlns:a16="http://schemas.microsoft.com/office/drawing/2014/main" xmlns="" id="{49F9F222-FF2F-408B-8597-46C04292C5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6069" y="2913320"/>
            <a:ext cx="6637144" cy="3733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3182623"/>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82BF5D-E1A7-49DE-AAE3-684546EB0261}"/>
              </a:ext>
            </a:extLst>
          </p:cNvPr>
          <p:cNvSpPr>
            <a:spLocks noGrp="1"/>
          </p:cNvSpPr>
          <p:nvPr>
            <p:ph type="title"/>
          </p:nvPr>
        </p:nvSpPr>
        <p:spPr/>
        <p:txBody>
          <a:bodyPr/>
          <a:lstStyle/>
          <a:p>
            <a:r>
              <a:rPr lang="en-IN" b="1" i="0" dirty="0">
                <a:effectLst/>
                <a:latin typeface="Times New Roman" panose="02020603050405020304" pitchFamily="18" charset="0"/>
                <a:cs typeface="Times New Roman" panose="02020603050405020304" pitchFamily="18" charset="0"/>
              </a:rPr>
              <a:t>Advantage:</a:t>
            </a:r>
            <a:r>
              <a:rPr lang="en-IN" b="0" i="0" dirty="0">
                <a:solidFill>
                  <a:srgbClr val="610B4B"/>
                </a:solidFill>
                <a:effectLst/>
                <a:latin typeface="erdana"/>
              </a:rPr>
              <a:t/>
            </a:r>
            <a:br>
              <a:rPr lang="en-IN" b="0" i="0" dirty="0">
                <a:solidFill>
                  <a:srgbClr val="610B4B"/>
                </a:solidFill>
                <a:effectLst/>
                <a:latin typeface="erdana"/>
              </a:rPr>
            </a:br>
            <a:endParaRPr lang="en-IN" dirty="0"/>
          </a:p>
        </p:txBody>
      </p:sp>
      <p:sp>
        <p:nvSpPr>
          <p:cNvPr id="3" name="Content Placeholder 2">
            <a:extLst>
              <a:ext uri="{FF2B5EF4-FFF2-40B4-BE49-F238E27FC236}">
                <a16:creationId xmlns:a16="http://schemas.microsoft.com/office/drawing/2014/main" xmlns="" id="{019E7B1C-4A3B-4485-95D6-4347D10A4734}"/>
              </a:ext>
            </a:extLst>
          </p:cNvPr>
          <p:cNvSpPr>
            <a:spLocks noGrp="1"/>
          </p:cNvSpPr>
          <p:nvPr>
            <p:ph idx="1"/>
          </p:nvPr>
        </p:nvSpPr>
        <p:spPr/>
        <p:txBody>
          <a:bodyPr/>
          <a:lstStyle/>
          <a:p>
            <a:pPr algn="just">
              <a:buFont typeface="+mj-lt"/>
              <a:buAutoNum type="arabicPeriod"/>
            </a:pPr>
            <a:r>
              <a:rPr lang="en-IN" b="0" i="0" dirty="0">
                <a:solidFill>
                  <a:srgbClr val="000000"/>
                </a:solidFill>
                <a:effectLst/>
                <a:latin typeface="Times New Roman" panose="02020603050405020304" pitchFamily="18" charset="0"/>
                <a:cs typeface="Times New Roman" panose="02020603050405020304" pitchFamily="18" charset="0"/>
              </a:rPr>
              <a:t>Dot Matrix Printers prints output as dots, so it can print any shape of the character. This allows the printer to print special character, charts, graphs, etc.</a:t>
            </a:r>
          </a:p>
          <a:p>
            <a:pPr algn="just">
              <a:buFont typeface="+mj-lt"/>
              <a:buAutoNum type="arabicPeriod"/>
            </a:pPr>
            <a:r>
              <a:rPr lang="en-IN" b="0" i="0" dirty="0">
                <a:solidFill>
                  <a:srgbClr val="000000"/>
                </a:solidFill>
                <a:effectLst/>
                <a:latin typeface="Times New Roman" panose="02020603050405020304" pitchFamily="18" charset="0"/>
                <a:cs typeface="Times New Roman" panose="02020603050405020304" pitchFamily="18" charset="0"/>
              </a:rPr>
              <a:t>Dot Matrix Printers come under the category of impact printers. The printing is done when the hammer pin strikes the inked ribbon. The impressions are printed on paper. By placing multiple copies of carbon, multiple copies of output can be produced.</a:t>
            </a:r>
          </a:p>
          <a:p>
            <a:pPr algn="just">
              <a:buFont typeface="+mj-lt"/>
              <a:buAutoNum type="arabicPeriod"/>
            </a:pPr>
            <a:r>
              <a:rPr lang="en-IN" b="0" i="0" dirty="0">
                <a:solidFill>
                  <a:srgbClr val="000000"/>
                </a:solidFill>
                <a:effectLst/>
                <a:latin typeface="Times New Roman" panose="02020603050405020304" pitchFamily="18" charset="0"/>
                <a:cs typeface="Times New Roman" panose="02020603050405020304" pitchFamily="18" charset="0"/>
              </a:rPr>
              <a:t>It is suitable for printing of invoices of companies.</a:t>
            </a:r>
          </a:p>
          <a:p>
            <a:endParaRPr lang="en-IN" dirty="0"/>
          </a:p>
        </p:txBody>
      </p:sp>
    </p:spTree>
    <p:extLst>
      <p:ext uri="{BB962C8B-B14F-4D97-AF65-F5344CB8AC3E}">
        <p14:creationId xmlns:p14="http://schemas.microsoft.com/office/powerpoint/2010/main" val="282990245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BF86CD-F284-4CB1-BC18-C8B953EF80D9}"/>
              </a:ext>
            </a:extLst>
          </p:cNvPr>
          <p:cNvSpPr>
            <a:spLocks noGrp="1"/>
          </p:cNvSpPr>
          <p:nvPr>
            <p:ph type="title"/>
          </p:nvPr>
        </p:nvSpPr>
        <p:spPr/>
        <p:txBody>
          <a:bodyPr/>
          <a:lstStyle/>
          <a:p>
            <a:r>
              <a:rPr lang="en-IN" b="1" i="0" dirty="0">
                <a:effectLst/>
                <a:latin typeface="Times New Roman" panose="02020603050405020304" pitchFamily="18" charset="0"/>
                <a:cs typeface="Times New Roman" panose="02020603050405020304" pitchFamily="18" charset="0"/>
              </a:rPr>
              <a:t>Daisy Wheel Printers:</a:t>
            </a:r>
            <a:r>
              <a:rPr lang="en-IN" b="0" i="0" dirty="0">
                <a:solidFill>
                  <a:srgbClr val="610B38"/>
                </a:solidFill>
                <a:effectLst/>
                <a:latin typeface="erdana"/>
              </a:rPr>
              <a:t/>
            </a:r>
            <a:br>
              <a:rPr lang="en-IN" b="0" i="0" dirty="0">
                <a:solidFill>
                  <a:srgbClr val="610B38"/>
                </a:solidFill>
                <a:effectLst/>
                <a:latin typeface="erdana"/>
              </a:rPr>
            </a:br>
            <a:endParaRPr lang="en-IN" dirty="0"/>
          </a:p>
        </p:txBody>
      </p:sp>
      <p:sp>
        <p:nvSpPr>
          <p:cNvPr id="3" name="Content Placeholder 2">
            <a:extLst>
              <a:ext uri="{FF2B5EF4-FFF2-40B4-BE49-F238E27FC236}">
                <a16:creationId xmlns:a16="http://schemas.microsoft.com/office/drawing/2014/main" xmlns="" id="{D420D42E-DBEA-44A0-85ED-1B012BBDF817}"/>
              </a:ext>
            </a:extLst>
          </p:cNvPr>
          <p:cNvSpPr>
            <a:spLocks noGrp="1"/>
          </p:cNvSpPr>
          <p:nvPr>
            <p:ph idx="1"/>
          </p:nvPr>
        </p:nvSpPr>
        <p:spPr>
          <a:xfrm>
            <a:off x="731875" y="1155774"/>
            <a:ext cx="10515600" cy="4351338"/>
          </a:xfrm>
        </p:spPr>
        <p:txBody>
          <a:bodyPr/>
          <a:lstStyle/>
          <a:p>
            <a:pPr algn="just"/>
            <a:r>
              <a:rPr lang="en-IN" b="0" i="0" dirty="0">
                <a:solidFill>
                  <a:srgbClr val="000000"/>
                </a:solidFill>
                <a:effectLst/>
                <a:latin typeface="Times New Roman" panose="02020603050405020304" pitchFamily="18" charset="0"/>
                <a:cs typeface="Times New Roman" panose="02020603050405020304" pitchFamily="18" charset="0"/>
              </a:rPr>
              <a:t>Head is lying on a wheel and Pins corresponding to characters are like petals of Daisy, that's why called Daisy wheel printer</a:t>
            </a:r>
          </a:p>
          <a:p>
            <a:pPr algn="just"/>
            <a:endParaRPr lang="en-IN" dirty="0"/>
          </a:p>
        </p:txBody>
      </p:sp>
      <p:pic>
        <p:nvPicPr>
          <p:cNvPr id="8194" name="Picture 2" descr="Dot Matrix Printers">
            <a:extLst>
              <a:ext uri="{FF2B5EF4-FFF2-40B4-BE49-F238E27FC236}">
                <a16:creationId xmlns:a16="http://schemas.microsoft.com/office/drawing/2014/main" xmlns="" id="{E6F021D6-DA37-4702-A183-352DE68BF8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8321" y="2279097"/>
            <a:ext cx="5314950" cy="398145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Daisy wheel printing - Wikipedia">
            <a:extLst>
              <a:ext uri="{FF2B5EF4-FFF2-40B4-BE49-F238E27FC236}">
                <a16:creationId xmlns:a16="http://schemas.microsoft.com/office/drawing/2014/main" xmlns="" id="{1D313F9E-A3D5-45B4-9302-9176DD788F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007" y="818708"/>
            <a:ext cx="8963956" cy="5441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435417"/>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867E6C-7786-4359-85A1-68053E6E4E8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C9EF5F72-DE56-4E51-A6DA-4D5C5B1ADDF3}"/>
              </a:ext>
            </a:extLst>
          </p:cNvPr>
          <p:cNvSpPr>
            <a:spLocks noGrp="1"/>
          </p:cNvSpPr>
          <p:nvPr>
            <p:ph idx="1"/>
          </p:nvPr>
        </p:nvSpPr>
        <p:spPr/>
        <p:txBody>
          <a:bodyPr/>
          <a:lstStyle/>
          <a:p>
            <a:pPr algn="l"/>
            <a:r>
              <a:rPr lang="en-IN" b="1" i="0" dirty="0">
                <a:effectLst/>
                <a:latin typeface="Times New Roman" panose="02020603050405020304" pitchFamily="18" charset="0"/>
                <a:cs typeface="Times New Roman" panose="02020603050405020304" pitchFamily="18" charset="0"/>
              </a:rPr>
              <a:t>Advantage:</a:t>
            </a:r>
          </a:p>
          <a:p>
            <a:pPr algn="l">
              <a:buFont typeface="+mj-lt"/>
              <a:buAutoNum type="arabicPeriod"/>
            </a:pPr>
            <a:r>
              <a:rPr lang="en-IN" b="0" i="0" dirty="0">
                <a:effectLst/>
                <a:latin typeface="Times New Roman" panose="02020603050405020304" pitchFamily="18" charset="0"/>
                <a:cs typeface="Times New Roman" panose="02020603050405020304" pitchFamily="18" charset="0"/>
              </a:rPr>
              <a:t>More reliable than DMPs</a:t>
            </a:r>
          </a:p>
          <a:p>
            <a:pPr algn="l">
              <a:buFont typeface="+mj-lt"/>
              <a:buAutoNum type="arabicPeriod"/>
            </a:pPr>
            <a:r>
              <a:rPr lang="en-IN" b="0" i="0" dirty="0">
                <a:effectLst/>
                <a:latin typeface="Times New Roman" panose="02020603050405020304" pitchFamily="18" charset="0"/>
                <a:cs typeface="Times New Roman" panose="02020603050405020304" pitchFamily="18" charset="0"/>
              </a:rPr>
              <a:t>Better Quality</a:t>
            </a:r>
          </a:p>
          <a:p>
            <a:pPr algn="l"/>
            <a:r>
              <a:rPr lang="en-IN" b="1" i="0" dirty="0">
                <a:effectLst/>
                <a:latin typeface="Times New Roman" panose="02020603050405020304" pitchFamily="18" charset="0"/>
                <a:cs typeface="Times New Roman" panose="02020603050405020304" pitchFamily="18" charset="0"/>
              </a:rPr>
              <a:t>Disadvantage:</a:t>
            </a:r>
          </a:p>
          <a:p>
            <a:pPr algn="l">
              <a:buFont typeface="+mj-lt"/>
              <a:buAutoNum type="arabicPeriod"/>
            </a:pPr>
            <a:r>
              <a:rPr lang="en-IN" b="0" i="0" dirty="0">
                <a:effectLst/>
                <a:latin typeface="Times New Roman" panose="02020603050405020304" pitchFamily="18" charset="0"/>
                <a:cs typeface="Times New Roman" panose="02020603050405020304" pitchFamily="18" charset="0"/>
              </a:rPr>
              <a:t>Slower than DMPs</a:t>
            </a:r>
          </a:p>
          <a:p>
            <a:endParaRPr lang="en-IN" dirty="0"/>
          </a:p>
        </p:txBody>
      </p:sp>
    </p:spTree>
    <p:extLst>
      <p:ext uri="{BB962C8B-B14F-4D97-AF65-F5344CB8AC3E}">
        <p14:creationId xmlns:p14="http://schemas.microsoft.com/office/powerpoint/2010/main" val="2293629409"/>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0A14B5-B436-47E1-B491-C0E628464285}"/>
              </a:ext>
            </a:extLst>
          </p:cNvPr>
          <p:cNvSpPr>
            <a:spLocks noGrp="1"/>
          </p:cNvSpPr>
          <p:nvPr>
            <p:ph type="title"/>
          </p:nvPr>
        </p:nvSpPr>
        <p:spPr/>
        <p:txBody>
          <a:bodyPr/>
          <a:lstStyle/>
          <a:p>
            <a:r>
              <a:rPr lang="en-IN" b="1" i="0" dirty="0">
                <a:effectLst/>
                <a:latin typeface="Times New Roman" panose="02020603050405020304" pitchFamily="18" charset="0"/>
                <a:cs typeface="Times New Roman" panose="02020603050405020304" pitchFamily="18" charset="0"/>
              </a:rPr>
              <a:t>Drum Printers:</a:t>
            </a:r>
            <a:r>
              <a:rPr lang="en-IN" b="0" i="0" dirty="0">
                <a:solidFill>
                  <a:srgbClr val="610B38"/>
                </a:solidFill>
                <a:effectLst/>
                <a:latin typeface="erdana"/>
              </a:rPr>
              <a:t/>
            </a:r>
            <a:br>
              <a:rPr lang="en-IN" b="0" i="0" dirty="0">
                <a:solidFill>
                  <a:srgbClr val="610B38"/>
                </a:solidFill>
                <a:effectLst/>
                <a:latin typeface="erdana"/>
              </a:rPr>
            </a:br>
            <a:endParaRPr lang="en-IN" dirty="0"/>
          </a:p>
        </p:txBody>
      </p:sp>
      <p:sp>
        <p:nvSpPr>
          <p:cNvPr id="3" name="Content Placeholder 2">
            <a:extLst>
              <a:ext uri="{FF2B5EF4-FFF2-40B4-BE49-F238E27FC236}">
                <a16:creationId xmlns:a16="http://schemas.microsoft.com/office/drawing/2014/main" xmlns="" id="{70B143CC-5F25-4B5D-AD48-2233681CA292}"/>
              </a:ext>
            </a:extLst>
          </p:cNvPr>
          <p:cNvSpPr>
            <a:spLocks noGrp="1"/>
          </p:cNvSpPr>
          <p:nvPr>
            <p:ph idx="1"/>
          </p:nvPr>
        </p:nvSpPr>
        <p:spPr/>
        <p:txBody>
          <a:bodyPr>
            <a:normAutofit lnSpcReduction="10000"/>
          </a:bodyPr>
          <a:lstStyle/>
          <a:p>
            <a:pPr algn="just"/>
            <a:r>
              <a:rPr lang="en-IN" b="0" i="0" dirty="0">
                <a:solidFill>
                  <a:srgbClr val="000000"/>
                </a:solidFill>
                <a:effectLst/>
                <a:latin typeface="Times New Roman" panose="02020603050405020304" pitchFamily="18" charset="0"/>
                <a:cs typeface="Times New Roman" panose="02020603050405020304" pitchFamily="18" charset="0"/>
              </a:rPr>
              <a:t>These are line printers, which prints one line at a time. It consists of a drum. </a:t>
            </a:r>
          </a:p>
          <a:p>
            <a:pPr algn="just"/>
            <a:r>
              <a:rPr lang="en-IN" b="0" i="0" dirty="0">
                <a:solidFill>
                  <a:srgbClr val="000000"/>
                </a:solidFill>
                <a:effectLst/>
                <a:latin typeface="Times New Roman" panose="02020603050405020304" pitchFamily="18" charset="0"/>
                <a:cs typeface="Times New Roman" panose="02020603050405020304" pitchFamily="18" charset="0"/>
              </a:rPr>
              <a:t>The shape of the drum is cylindrical. </a:t>
            </a:r>
          </a:p>
          <a:p>
            <a:pPr algn="just"/>
            <a:r>
              <a:rPr lang="en-IN" b="0" i="0" dirty="0">
                <a:solidFill>
                  <a:srgbClr val="000000"/>
                </a:solidFill>
                <a:effectLst/>
                <a:latin typeface="Times New Roman" panose="02020603050405020304" pitchFamily="18" charset="0"/>
                <a:cs typeface="Times New Roman" panose="02020603050405020304" pitchFamily="18" charset="0"/>
              </a:rPr>
              <a:t>The drum is solid and has characters embossed on it in the form of vertical bands. </a:t>
            </a:r>
          </a:p>
          <a:p>
            <a:pPr algn="just"/>
            <a:r>
              <a:rPr lang="en-IN" b="0" i="0" dirty="0">
                <a:solidFill>
                  <a:srgbClr val="000000"/>
                </a:solidFill>
                <a:effectLst/>
                <a:latin typeface="Times New Roman" panose="02020603050405020304" pitchFamily="18" charset="0"/>
                <a:cs typeface="Times New Roman" panose="02020603050405020304" pitchFamily="18" charset="0"/>
              </a:rPr>
              <a:t>The characters are in circular form.</a:t>
            </a:r>
          </a:p>
          <a:p>
            <a:pPr algn="just"/>
            <a:r>
              <a:rPr lang="en-IN" b="0" i="0" dirty="0">
                <a:solidFill>
                  <a:srgbClr val="000000"/>
                </a:solidFill>
                <a:effectLst/>
                <a:latin typeface="Times New Roman" panose="02020603050405020304" pitchFamily="18" charset="0"/>
                <a:cs typeface="Times New Roman" panose="02020603050405020304" pitchFamily="18" charset="0"/>
              </a:rPr>
              <a:t> Each band consists of some characters.</a:t>
            </a:r>
          </a:p>
          <a:p>
            <a:pPr algn="just"/>
            <a:r>
              <a:rPr lang="en-IN" b="0" i="0" dirty="0">
                <a:solidFill>
                  <a:srgbClr val="000000"/>
                </a:solidFill>
                <a:effectLst/>
                <a:latin typeface="Times New Roman" panose="02020603050405020304" pitchFamily="18" charset="0"/>
                <a:cs typeface="Times New Roman" panose="02020603050405020304" pitchFamily="18" charset="0"/>
              </a:rPr>
              <a:t> Each line on drum consists of 132 characters. Because there are 96 lines so total characters are (132 * 96) = 12, 672.</a:t>
            </a:r>
          </a:p>
          <a:p>
            <a:pPr algn="just"/>
            <a:r>
              <a:rPr lang="en-IN" b="0" i="0" dirty="0">
                <a:solidFill>
                  <a:srgbClr val="000000"/>
                </a:solidFill>
                <a:effectLst/>
                <a:latin typeface="Times New Roman" panose="02020603050405020304" pitchFamily="18" charset="0"/>
                <a:cs typeface="Times New Roman" panose="02020603050405020304" pitchFamily="18" charset="0"/>
              </a:rPr>
              <a:t>Drum contains a number of hammers also.</a:t>
            </a:r>
          </a:p>
          <a:p>
            <a:endParaRPr lang="en-IN" dirty="0"/>
          </a:p>
        </p:txBody>
      </p:sp>
    </p:spTree>
    <p:extLst>
      <p:ext uri="{BB962C8B-B14F-4D97-AF65-F5344CB8AC3E}">
        <p14:creationId xmlns:p14="http://schemas.microsoft.com/office/powerpoint/2010/main" val="107557694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699FD0F-5E6F-4DC7-9196-22FC1EADE3F2}"/>
              </a:ext>
            </a:extLst>
          </p:cNvPr>
          <p:cNvSpPr>
            <a:spLocks noGrp="1"/>
          </p:cNvSpPr>
          <p:nvPr>
            <p:ph type="title"/>
          </p:nvPr>
        </p:nvSpPr>
        <p:spPr/>
        <p:txBody>
          <a:bodyPr/>
          <a:lstStyle/>
          <a:p>
            <a:endParaRPr lang="en-IN"/>
          </a:p>
        </p:txBody>
      </p:sp>
      <p:pic>
        <p:nvPicPr>
          <p:cNvPr id="9218" name="Picture 2" descr="Drum printer | Article about drum printer by The Free Dictionary">
            <a:extLst>
              <a:ext uri="{FF2B5EF4-FFF2-40B4-BE49-F238E27FC236}">
                <a16:creationId xmlns:a16="http://schemas.microsoft.com/office/drawing/2014/main" xmlns="" id="{DBFEF101-DEE4-457F-879A-AAC6D9AB552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1588" y="306646"/>
            <a:ext cx="11546982" cy="5796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91457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F96FCC4-5B95-45E4-8BA0-860BBE663E7E}"/>
              </a:ext>
            </a:extLst>
          </p:cNvPr>
          <p:cNvSpPr>
            <a:spLocks noGrp="1"/>
          </p:cNvSpPr>
          <p:nvPr>
            <p:ph type="title"/>
          </p:nvPr>
        </p:nvSpPr>
        <p:spPr/>
        <p:txBody>
          <a:bodyPr/>
          <a:lstStyle/>
          <a:p>
            <a:r>
              <a:rPr lang="en-US" altLang="en-US" sz="4400" b="1" dirty="0">
                <a:latin typeface="Times New Roman" panose="02020603050405020304" pitchFamily="18" charset="0"/>
                <a:cs typeface="Times New Roman" panose="02020603050405020304" pitchFamily="18" charset="0"/>
              </a:rPr>
              <a:t>Video Display Devices</a:t>
            </a:r>
            <a:r>
              <a:rPr lang="en-US" altLang="en-US" sz="4400" dirty="0">
                <a:solidFill>
                  <a:srgbClr val="696464"/>
                </a:solidFill>
                <a:latin typeface="Franklin Gothic Book" panose="020B0503020102020204" pitchFamily="34" charset="0"/>
              </a:rPr>
              <a:t/>
            </a:r>
            <a:br>
              <a:rPr lang="en-US" altLang="en-US" sz="4400" dirty="0">
                <a:solidFill>
                  <a:srgbClr val="696464"/>
                </a:solidFill>
                <a:latin typeface="Franklin Gothic Book" panose="020B0503020102020204" pitchFamily="34" charset="0"/>
              </a:rPr>
            </a:br>
            <a:endParaRPr lang="en-IN" dirty="0"/>
          </a:p>
        </p:txBody>
      </p:sp>
      <p:sp>
        <p:nvSpPr>
          <p:cNvPr id="3" name="Content Placeholder 2">
            <a:extLst>
              <a:ext uri="{FF2B5EF4-FFF2-40B4-BE49-F238E27FC236}">
                <a16:creationId xmlns:a16="http://schemas.microsoft.com/office/drawing/2014/main" xmlns="" id="{7766A11C-F60E-45A8-AB91-739109C855C3}"/>
              </a:ext>
            </a:extLst>
          </p:cNvPr>
          <p:cNvSpPr>
            <a:spLocks noGrp="1"/>
          </p:cNvSpPr>
          <p:nvPr>
            <p:ph idx="1"/>
          </p:nvPr>
        </p:nvSpPr>
        <p:spPr/>
        <p:txBody>
          <a:bodyPr/>
          <a:lstStyle/>
          <a:p>
            <a:pPr>
              <a:spcBef>
                <a:spcPts val="575"/>
              </a:spcBef>
              <a:buSzPct val="85000"/>
            </a:pPr>
            <a:endParaRPr lang="en-US" altLang="en-US" sz="2400" dirty="0">
              <a:latin typeface="Perpetua" panose="02020502060401020303" pitchFamily="18" charset="0"/>
            </a:endParaRPr>
          </a:p>
          <a:p>
            <a:pPr lvl="2">
              <a:spcBef>
                <a:spcPts val="375"/>
              </a:spcBef>
              <a:buSzPct val="85000"/>
            </a:pPr>
            <a:r>
              <a:rPr lang="en-US" altLang="en-US" sz="1900" dirty="0">
                <a:solidFill>
                  <a:srgbClr val="990099"/>
                </a:solidFill>
                <a:latin typeface="Perpetua" panose="02020502060401020303" pitchFamily="18" charset="0"/>
              </a:rPr>
              <a:t> </a:t>
            </a:r>
            <a:r>
              <a:rPr lang="en-US" altLang="en-US" sz="3000" b="1" dirty="0">
                <a:latin typeface="Times New Roman" panose="02020603050405020304" pitchFamily="18" charset="0"/>
                <a:cs typeface="Times New Roman" panose="02020603050405020304" pitchFamily="18" charset="0"/>
              </a:rPr>
              <a:t>Refresh Cathode-Ray Tubes (CRTs)</a:t>
            </a:r>
          </a:p>
          <a:p>
            <a:pPr lvl="2">
              <a:spcBef>
                <a:spcPts val="375"/>
              </a:spcBef>
              <a:buSzPct val="85000"/>
            </a:pPr>
            <a:r>
              <a:rPr lang="en-US" altLang="en-US" sz="3000" dirty="0">
                <a:latin typeface="Times New Roman" panose="02020603050405020304" pitchFamily="18" charset="0"/>
                <a:cs typeface="Times New Roman" panose="02020603050405020304" pitchFamily="18" charset="0"/>
              </a:rPr>
              <a:t> Raster-Scan Displays</a:t>
            </a:r>
          </a:p>
          <a:p>
            <a:pPr lvl="2">
              <a:spcBef>
                <a:spcPts val="375"/>
              </a:spcBef>
              <a:buSzPct val="85000"/>
            </a:pPr>
            <a:r>
              <a:rPr lang="en-US" altLang="en-US" sz="3000" dirty="0">
                <a:latin typeface="Times New Roman" panose="02020603050405020304" pitchFamily="18" charset="0"/>
                <a:cs typeface="Times New Roman" panose="02020603050405020304" pitchFamily="18" charset="0"/>
              </a:rPr>
              <a:t> Random-Scan Displays</a:t>
            </a:r>
          </a:p>
          <a:p>
            <a:pPr lvl="2">
              <a:spcBef>
                <a:spcPts val="375"/>
              </a:spcBef>
              <a:buSzPct val="85000"/>
            </a:pPr>
            <a:r>
              <a:rPr lang="en-US" altLang="en-US" sz="3000" dirty="0">
                <a:latin typeface="Times New Roman" panose="02020603050405020304" pitchFamily="18" charset="0"/>
                <a:cs typeface="Times New Roman" panose="02020603050405020304" pitchFamily="18" charset="0"/>
              </a:rPr>
              <a:t> Color CRT Monitors</a:t>
            </a:r>
          </a:p>
          <a:p>
            <a:pPr lvl="2">
              <a:spcBef>
                <a:spcPts val="375"/>
              </a:spcBef>
              <a:buSzPct val="85000"/>
            </a:pPr>
            <a:r>
              <a:rPr lang="en-US" altLang="en-US" sz="3000" dirty="0">
                <a:latin typeface="Times New Roman" panose="02020603050405020304" pitchFamily="18" charset="0"/>
                <a:cs typeface="Times New Roman" panose="02020603050405020304" pitchFamily="18" charset="0"/>
              </a:rPr>
              <a:t> Flat-Panel Displays</a:t>
            </a:r>
          </a:p>
          <a:p>
            <a:endParaRPr lang="en-IN" dirty="0"/>
          </a:p>
        </p:txBody>
      </p:sp>
    </p:spTree>
    <p:extLst>
      <p:ext uri="{BB962C8B-B14F-4D97-AF65-F5344CB8AC3E}">
        <p14:creationId xmlns:p14="http://schemas.microsoft.com/office/powerpoint/2010/main" val="74040128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46862-D268-4EB8-A2D1-FC2DF4420785}"/>
              </a:ext>
            </a:extLst>
          </p:cNvPr>
          <p:cNvSpPr>
            <a:spLocks noGrp="1"/>
          </p:cNvSpPr>
          <p:nvPr>
            <p:ph type="title"/>
          </p:nvPr>
        </p:nvSpPr>
        <p:spPr/>
        <p:txBody>
          <a:bodyPr/>
          <a:lstStyle/>
          <a:p>
            <a:r>
              <a:rPr lang="en-IN" b="1" i="0" dirty="0">
                <a:effectLst/>
                <a:latin typeface="Times New Roman" panose="02020603050405020304" pitchFamily="18" charset="0"/>
                <a:cs typeface="Times New Roman" panose="02020603050405020304" pitchFamily="18" charset="0"/>
              </a:rPr>
              <a:t>Chain Printers:</a:t>
            </a:r>
            <a:r>
              <a:rPr lang="en-IN" b="0" i="0" dirty="0">
                <a:solidFill>
                  <a:srgbClr val="610B38"/>
                </a:solidFill>
                <a:effectLst/>
                <a:latin typeface="erdana"/>
              </a:rPr>
              <a:t/>
            </a:r>
            <a:br>
              <a:rPr lang="en-IN" b="0" i="0" dirty="0">
                <a:solidFill>
                  <a:srgbClr val="610B38"/>
                </a:solidFill>
                <a:effectLst/>
                <a:latin typeface="erdana"/>
              </a:rPr>
            </a:br>
            <a:endParaRPr lang="en-IN" dirty="0"/>
          </a:p>
        </p:txBody>
      </p:sp>
      <p:sp>
        <p:nvSpPr>
          <p:cNvPr id="3" name="Content Placeholder 2">
            <a:extLst>
              <a:ext uri="{FF2B5EF4-FFF2-40B4-BE49-F238E27FC236}">
                <a16:creationId xmlns:a16="http://schemas.microsoft.com/office/drawing/2014/main" xmlns="" id="{7152EAFC-2C94-4C1A-8E3B-3B1FF42A9EBA}"/>
              </a:ext>
            </a:extLst>
          </p:cNvPr>
          <p:cNvSpPr>
            <a:spLocks noGrp="1"/>
          </p:cNvSpPr>
          <p:nvPr>
            <p:ph idx="1"/>
          </p:nvPr>
        </p:nvSpPr>
        <p:spPr/>
        <p:txBody>
          <a:bodyPr>
            <a:normAutofit/>
          </a:bodyPr>
          <a:lstStyle/>
          <a:p>
            <a:pPr algn="just"/>
            <a:r>
              <a:rPr lang="en-IN" b="0" i="0" dirty="0">
                <a:solidFill>
                  <a:srgbClr val="000000"/>
                </a:solidFill>
                <a:effectLst/>
                <a:latin typeface="Times New Roman" panose="02020603050405020304" pitchFamily="18" charset="0"/>
                <a:cs typeface="Times New Roman" panose="02020603050405020304" pitchFamily="18" charset="0"/>
              </a:rPr>
              <a:t>These are called as line printers.</a:t>
            </a:r>
          </a:p>
          <a:p>
            <a:pPr algn="just"/>
            <a:r>
              <a:rPr lang="en-IN" b="0" i="0" dirty="0">
                <a:solidFill>
                  <a:srgbClr val="000000"/>
                </a:solidFill>
                <a:effectLst/>
                <a:latin typeface="Times New Roman" panose="02020603050405020304" pitchFamily="18" charset="0"/>
                <a:cs typeface="Times New Roman" panose="02020603050405020304" pitchFamily="18" charset="0"/>
              </a:rPr>
              <a:t> These are used to print one line at a line. Basically, chain consists of links. </a:t>
            </a:r>
          </a:p>
          <a:p>
            <a:pPr algn="just"/>
            <a:r>
              <a:rPr lang="en-IN" b="0" i="0" dirty="0">
                <a:solidFill>
                  <a:srgbClr val="000000"/>
                </a:solidFill>
                <a:effectLst/>
                <a:latin typeface="Times New Roman" panose="02020603050405020304" pitchFamily="18" charset="0"/>
                <a:cs typeface="Times New Roman" panose="02020603050405020304" pitchFamily="18" charset="0"/>
              </a:rPr>
              <a:t>Each line contains one character. </a:t>
            </a:r>
          </a:p>
          <a:p>
            <a:pPr algn="just"/>
            <a:r>
              <a:rPr lang="en-IN" b="0" i="0" dirty="0">
                <a:solidFill>
                  <a:srgbClr val="000000"/>
                </a:solidFill>
                <a:effectLst/>
                <a:latin typeface="Times New Roman" panose="02020603050405020304" pitchFamily="18" charset="0"/>
                <a:cs typeface="Times New Roman" panose="02020603050405020304" pitchFamily="18" charset="0"/>
              </a:rPr>
              <a:t>Printers can follow any character set style, i.e., 48, 64 or 96 characters. </a:t>
            </a:r>
          </a:p>
          <a:p>
            <a:pPr algn="just"/>
            <a:r>
              <a:rPr lang="en-IN" b="0" i="0" dirty="0">
                <a:solidFill>
                  <a:srgbClr val="000000"/>
                </a:solidFill>
                <a:effectLst/>
                <a:latin typeface="Times New Roman" panose="02020603050405020304" pitchFamily="18" charset="0"/>
                <a:cs typeface="Times New Roman" panose="02020603050405020304" pitchFamily="18" charset="0"/>
              </a:rPr>
              <a:t>Printer consists of a number of hammers also.</a:t>
            </a:r>
          </a:p>
          <a:p>
            <a:endParaRPr lang="en-IN" dirty="0"/>
          </a:p>
        </p:txBody>
      </p:sp>
    </p:spTree>
    <p:extLst>
      <p:ext uri="{BB962C8B-B14F-4D97-AF65-F5344CB8AC3E}">
        <p14:creationId xmlns:p14="http://schemas.microsoft.com/office/powerpoint/2010/main" val="47010711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A922DC-3D15-465A-A8F1-6690DA4A587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B6A93EB6-36A8-461A-AC94-7C8C59C39432}"/>
              </a:ext>
            </a:extLst>
          </p:cNvPr>
          <p:cNvSpPr>
            <a:spLocks noGrp="1"/>
          </p:cNvSpPr>
          <p:nvPr>
            <p:ph idx="1"/>
          </p:nvPr>
        </p:nvSpPr>
        <p:spPr/>
        <p:txBody>
          <a:bodyPr/>
          <a:lstStyle/>
          <a:p>
            <a:endParaRPr lang="en-IN" dirty="0"/>
          </a:p>
        </p:txBody>
      </p:sp>
      <p:pic>
        <p:nvPicPr>
          <p:cNvPr id="10242" name="Picture 2" descr="Chain printer | Article about chain printer by The Free Dictionary">
            <a:extLst>
              <a:ext uri="{FF2B5EF4-FFF2-40B4-BE49-F238E27FC236}">
                <a16:creationId xmlns:a16="http://schemas.microsoft.com/office/drawing/2014/main" xmlns="" id="{E42DBBEB-3E16-4B48-B1B0-37F2F76874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703" y="1253331"/>
            <a:ext cx="11053683"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26146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221041-AE01-4CC2-9EEB-A52BCD919F7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C68FE2A4-D394-455A-9FEF-F74FD014DD53}"/>
              </a:ext>
            </a:extLst>
          </p:cNvPr>
          <p:cNvSpPr>
            <a:spLocks noGrp="1"/>
          </p:cNvSpPr>
          <p:nvPr>
            <p:ph idx="1"/>
          </p:nvPr>
        </p:nvSpPr>
        <p:spPr/>
        <p:txBody>
          <a:bodyPr>
            <a:normAutofit/>
          </a:bodyPr>
          <a:lstStyle/>
          <a:p>
            <a:pPr algn="just"/>
            <a:r>
              <a:rPr lang="en-IN" b="1" i="0" dirty="0">
                <a:effectLst/>
                <a:latin typeface="Times New Roman" panose="02020603050405020304" pitchFamily="18" charset="0"/>
                <a:cs typeface="Times New Roman" panose="02020603050405020304" pitchFamily="18" charset="0"/>
              </a:rPr>
              <a:t>Advantages:</a:t>
            </a:r>
          </a:p>
          <a:p>
            <a:pPr algn="just">
              <a:buFont typeface="+mj-lt"/>
              <a:buAutoNum type="arabicPeriod"/>
            </a:pPr>
            <a:r>
              <a:rPr lang="en-IN" b="0" i="0" dirty="0">
                <a:solidFill>
                  <a:srgbClr val="000000"/>
                </a:solidFill>
                <a:effectLst/>
                <a:latin typeface="Times New Roman" panose="02020603050405020304" pitchFamily="18" charset="0"/>
                <a:cs typeface="Times New Roman" panose="02020603050405020304" pitchFamily="18" charset="0"/>
              </a:rPr>
              <a:t>Chain or Band if damaged can be changed easily.</a:t>
            </a:r>
          </a:p>
          <a:p>
            <a:pPr algn="just">
              <a:buFont typeface="+mj-lt"/>
              <a:buAutoNum type="arabicPeriod"/>
            </a:pPr>
            <a:r>
              <a:rPr lang="en-IN" b="0" i="0" dirty="0">
                <a:solidFill>
                  <a:srgbClr val="000000"/>
                </a:solidFill>
                <a:effectLst/>
                <a:latin typeface="Times New Roman" panose="02020603050405020304" pitchFamily="18" charset="0"/>
                <a:cs typeface="Times New Roman" panose="02020603050405020304" pitchFamily="18" charset="0"/>
              </a:rPr>
              <a:t>It allows printing of different form.</a:t>
            </a:r>
          </a:p>
          <a:p>
            <a:pPr algn="just">
              <a:buFont typeface="+mj-lt"/>
              <a:buAutoNum type="arabicPeriod"/>
            </a:pPr>
            <a:r>
              <a:rPr lang="en-IN" b="0" i="0" dirty="0">
                <a:solidFill>
                  <a:srgbClr val="000000"/>
                </a:solidFill>
                <a:effectLst/>
                <a:latin typeface="Times New Roman" panose="02020603050405020304" pitchFamily="18" charset="0"/>
                <a:cs typeface="Times New Roman" panose="02020603050405020304" pitchFamily="18" charset="0"/>
              </a:rPr>
              <a:t>Different Scripts can be printed using this printer.</a:t>
            </a:r>
          </a:p>
          <a:p>
            <a:pPr algn="just"/>
            <a:r>
              <a:rPr lang="en-IN" b="1" i="0" dirty="0">
                <a:effectLst/>
                <a:latin typeface="Times New Roman" panose="02020603050405020304" pitchFamily="18" charset="0"/>
                <a:cs typeface="Times New Roman" panose="02020603050405020304" pitchFamily="18" charset="0"/>
              </a:rPr>
              <a:t>Disadvantages:</a:t>
            </a:r>
          </a:p>
          <a:p>
            <a:pPr algn="just">
              <a:buFont typeface="+mj-lt"/>
              <a:buAutoNum type="arabicPeriod"/>
            </a:pPr>
            <a:r>
              <a:rPr lang="en-IN" b="0" i="0" dirty="0">
                <a:solidFill>
                  <a:srgbClr val="000000"/>
                </a:solidFill>
                <a:effectLst/>
                <a:latin typeface="Times New Roman" panose="02020603050405020304" pitchFamily="18" charset="0"/>
                <a:cs typeface="Times New Roman" panose="02020603050405020304" pitchFamily="18" charset="0"/>
              </a:rPr>
              <a:t>It cannot print charts and graphs.</a:t>
            </a:r>
          </a:p>
          <a:p>
            <a:pPr algn="just">
              <a:buFont typeface="+mj-lt"/>
              <a:buAutoNum type="arabicPeriod"/>
            </a:pPr>
            <a:r>
              <a:rPr lang="en-IN" b="0" i="0" dirty="0">
                <a:solidFill>
                  <a:srgbClr val="000000"/>
                </a:solidFill>
                <a:effectLst/>
                <a:latin typeface="Times New Roman" panose="02020603050405020304" pitchFamily="18" charset="0"/>
                <a:cs typeface="Times New Roman" panose="02020603050405020304" pitchFamily="18" charset="0"/>
              </a:rPr>
              <a:t>It cannot print characters of any shape.</a:t>
            </a:r>
          </a:p>
          <a:p>
            <a:pPr algn="just">
              <a:buFont typeface="+mj-lt"/>
              <a:buAutoNum type="arabicPeriod"/>
            </a:pPr>
            <a:r>
              <a:rPr lang="en-IN" b="0" i="0" dirty="0">
                <a:solidFill>
                  <a:srgbClr val="000000"/>
                </a:solidFill>
                <a:effectLst/>
                <a:latin typeface="Times New Roman" panose="02020603050405020304" pitchFamily="18" charset="0"/>
                <a:cs typeface="Times New Roman" panose="02020603050405020304" pitchFamily="18" charset="0"/>
              </a:rPr>
              <a:t>Chain Printers is impact printer, hammer strikes so it is noisy.</a:t>
            </a:r>
          </a:p>
          <a:p>
            <a:endParaRPr lang="en-IN" dirty="0"/>
          </a:p>
        </p:txBody>
      </p:sp>
    </p:spTree>
    <p:extLst>
      <p:ext uri="{BB962C8B-B14F-4D97-AF65-F5344CB8AC3E}">
        <p14:creationId xmlns:p14="http://schemas.microsoft.com/office/powerpoint/2010/main" val="3615591460"/>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837185-04DB-42BA-B6AE-00E15B6D4DAC}"/>
              </a:ext>
            </a:extLst>
          </p:cNvPr>
          <p:cNvSpPr>
            <a:spLocks noGrp="1"/>
          </p:cNvSpPr>
          <p:nvPr>
            <p:ph type="title"/>
          </p:nvPr>
        </p:nvSpPr>
        <p:spPr/>
        <p:txBody>
          <a:bodyPr/>
          <a:lstStyle/>
          <a:p>
            <a:r>
              <a:rPr lang="en-IN" b="1" i="0" dirty="0">
                <a:effectLst/>
                <a:latin typeface="Times New Roman" panose="02020603050405020304" pitchFamily="18" charset="0"/>
                <a:cs typeface="Times New Roman" panose="02020603050405020304" pitchFamily="18" charset="0"/>
              </a:rPr>
              <a:t>Non-Impact Printers:</a:t>
            </a:r>
            <a:r>
              <a:rPr lang="en-IN" b="0" i="0" dirty="0">
                <a:solidFill>
                  <a:srgbClr val="610B38"/>
                </a:solidFill>
                <a:effectLst/>
                <a:latin typeface="erdana"/>
              </a:rPr>
              <a:t/>
            </a:r>
            <a:br>
              <a:rPr lang="en-IN" b="0" i="0" dirty="0">
                <a:solidFill>
                  <a:srgbClr val="610B38"/>
                </a:solidFill>
                <a:effectLst/>
                <a:latin typeface="erdana"/>
              </a:rPr>
            </a:br>
            <a:endParaRPr lang="en-IN" dirty="0"/>
          </a:p>
        </p:txBody>
      </p:sp>
      <p:sp>
        <p:nvSpPr>
          <p:cNvPr id="3" name="Content Placeholder 2">
            <a:extLst>
              <a:ext uri="{FF2B5EF4-FFF2-40B4-BE49-F238E27FC236}">
                <a16:creationId xmlns:a16="http://schemas.microsoft.com/office/drawing/2014/main" xmlns="" id="{4B9186D9-1DF6-448F-A1DD-96245BF10B75}"/>
              </a:ext>
            </a:extLst>
          </p:cNvPr>
          <p:cNvSpPr>
            <a:spLocks noGrp="1"/>
          </p:cNvSpPr>
          <p:nvPr>
            <p:ph idx="1"/>
          </p:nvPr>
        </p:nvSpPr>
        <p:spPr/>
        <p:txBody>
          <a:bodyPr/>
          <a:lstStyle/>
          <a:p>
            <a:pPr algn="just"/>
            <a:r>
              <a:rPr lang="en-IN" b="1" i="0" dirty="0">
                <a:effectLst/>
                <a:latin typeface="Times New Roman" panose="02020603050405020304" pitchFamily="18" charset="0"/>
                <a:cs typeface="Times New Roman" panose="02020603050405020304" pitchFamily="18" charset="0"/>
              </a:rPr>
              <a:t>Inkjet Printers:</a:t>
            </a:r>
          </a:p>
          <a:p>
            <a:pPr algn="just"/>
            <a:r>
              <a:rPr lang="en-IN" b="0" i="0" dirty="0">
                <a:solidFill>
                  <a:srgbClr val="000000"/>
                </a:solidFill>
                <a:effectLst/>
                <a:latin typeface="Times New Roman" panose="02020603050405020304" pitchFamily="18" charset="0"/>
                <a:cs typeface="Times New Roman" panose="02020603050405020304" pitchFamily="18" charset="0"/>
              </a:rPr>
              <a:t>These printers use a special ink called electrostatic ink. The printer head has a special nozzle</a:t>
            </a:r>
            <a:r>
              <a:rPr lang="en-IN" b="0" i="0" dirty="0" smtClean="0">
                <a:solidFill>
                  <a:srgbClr val="000000"/>
                </a:solidFill>
                <a:effectLst/>
                <a:latin typeface="Times New Roman" panose="02020603050405020304" pitchFamily="18" charset="0"/>
                <a:cs typeface="Times New Roman" panose="02020603050405020304" pitchFamily="18" charset="0"/>
              </a:rPr>
              <a:t>.</a:t>
            </a:r>
          </a:p>
          <a:p>
            <a:pPr algn="just"/>
            <a:r>
              <a:rPr lang="en-IN" dirty="0">
                <a:solidFill>
                  <a:srgbClr val="000000"/>
                </a:solidFill>
                <a:latin typeface="Times New Roman" panose="02020603050405020304" pitchFamily="18" charset="0"/>
                <a:cs typeface="Times New Roman" panose="02020603050405020304" pitchFamily="18" charset="0"/>
              </a:rPr>
              <a:t>Head contains up to 64 nozzles. </a:t>
            </a:r>
            <a:endParaRPr lang="en-IN" b="0" i="0" dirty="0">
              <a:solidFill>
                <a:srgbClr val="000000"/>
              </a:solidFill>
              <a:effectLst/>
              <a:latin typeface="Times New Roman" panose="02020603050405020304" pitchFamily="18" charset="0"/>
              <a:cs typeface="Times New Roman" panose="02020603050405020304" pitchFamily="18" charset="0"/>
            </a:endParaRPr>
          </a:p>
          <a:p>
            <a:pPr algn="just"/>
            <a:r>
              <a:rPr lang="en-IN" b="0" i="0" dirty="0">
                <a:solidFill>
                  <a:srgbClr val="000000"/>
                </a:solidFill>
                <a:effectLst/>
                <a:latin typeface="Times New Roman" panose="02020603050405020304" pitchFamily="18" charset="0"/>
                <a:cs typeface="Times New Roman" panose="02020603050405020304" pitchFamily="18" charset="0"/>
              </a:rPr>
              <a:t> Nozzle drops ink on paper. </a:t>
            </a:r>
            <a:endParaRPr lang="en-IN" b="0" i="0" dirty="0" smtClean="0">
              <a:solidFill>
                <a:srgbClr val="000000"/>
              </a:solidFill>
              <a:effectLst/>
              <a:latin typeface="Times New Roman" panose="02020603050405020304" pitchFamily="18" charset="0"/>
              <a:cs typeface="Times New Roman" panose="02020603050405020304" pitchFamily="18" charset="0"/>
            </a:endParaRPr>
          </a:p>
          <a:p>
            <a:pPr algn="just"/>
            <a:r>
              <a:rPr lang="en-IN" b="0" i="0" dirty="0" smtClean="0">
                <a:solidFill>
                  <a:srgbClr val="000000"/>
                </a:solidFill>
                <a:effectLst/>
                <a:latin typeface="Times New Roman" panose="02020603050405020304" pitchFamily="18" charset="0"/>
                <a:cs typeface="Times New Roman" panose="02020603050405020304" pitchFamily="18" charset="0"/>
              </a:rPr>
              <a:t>The </a:t>
            </a:r>
            <a:r>
              <a:rPr lang="en-IN" b="0" i="0" dirty="0">
                <a:solidFill>
                  <a:srgbClr val="000000"/>
                </a:solidFill>
                <a:effectLst/>
                <a:latin typeface="Times New Roman" panose="02020603050405020304" pitchFamily="18" charset="0"/>
                <a:cs typeface="Times New Roman" panose="02020603050405020304" pitchFamily="18" charset="0"/>
              </a:rPr>
              <a:t>ink dropped is deflected by the electrostatic plate. The plate is fixed outside the nozzle. </a:t>
            </a:r>
          </a:p>
          <a:p>
            <a:pPr algn="just"/>
            <a:r>
              <a:rPr lang="en-IN" b="0" i="0" dirty="0">
                <a:solidFill>
                  <a:srgbClr val="000000"/>
                </a:solidFill>
                <a:effectLst/>
                <a:latin typeface="Times New Roman" panose="02020603050405020304" pitchFamily="18" charset="0"/>
                <a:cs typeface="Times New Roman" panose="02020603050405020304" pitchFamily="18" charset="0"/>
              </a:rPr>
              <a:t>The deflected ink settles on paper.</a:t>
            </a:r>
          </a:p>
          <a:p>
            <a:endParaRPr lang="en-IN" dirty="0"/>
          </a:p>
        </p:txBody>
      </p:sp>
    </p:spTree>
    <p:extLst>
      <p:ext uri="{BB962C8B-B14F-4D97-AF65-F5344CB8AC3E}">
        <p14:creationId xmlns:p14="http://schemas.microsoft.com/office/powerpoint/2010/main" val="1786915578"/>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16DDE9E-3838-433A-9220-288C072660ED}"/>
              </a:ext>
            </a:extLst>
          </p:cNvPr>
          <p:cNvSpPr>
            <a:spLocks noGrp="1"/>
          </p:cNvSpPr>
          <p:nvPr>
            <p:ph type="title"/>
          </p:nvPr>
        </p:nvSpPr>
        <p:spPr/>
        <p:txBody>
          <a:bodyPr/>
          <a:lstStyle/>
          <a:p>
            <a:endParaRPr lang="en-IN"/>
          </a:p>
        </p:txBody>
      </p:sp>
      <p:pic>
        <p:nvPicPr>
          <p:cNvPr id="11266" name="Picture 2" descr="Epson inkjet printer L3250 at Rs 12350/piece | Epson Inkjet Printer | ID:  22413552388">
            <a:extLst>
              <a:ext uri="{FF2B5EF4-FFF2-40B4-BE49-F238E27FC236}">
                <a16:creationId xmlns:a16="http://schemas.microsoft.com/office/drawing/2014/main" xmlns="" id="{6718CE5B-4BA0-41F7-898D-5FEC8F67FEB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77132" y="272994"/>
            <a:ext cx="4351338" cy="4351338"/>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Buy Canon Pixma TS207 Single Function Inkjet Printer (Black) Online -  Baazaar Online">
            <a:extLst>
              <a:ext uri="{FF2B5EF4-FFF2-40B4-BE49-F238E27FC236}">
                <a16:creationId xmlns:a16="http://schemas.microsoft.com/office/drawing/2014/main" xmlns="" id="{47E93DEA-67A0-4FB5-B91E-6A60779F82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8664" y="895479"/>
            <a:ext cx="4388361" cy="3106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51965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A8C5C0-2EC0-4807-95D5-5BD52934B5B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83051BD8-FBA5-4395-9BF4-3FFD4C1D3362}"/>
              </a:ext>
            </a:extLst>
          </p:cNvPr>
          <p:cNvSpPr>
            <a:spLocks noGrp="1"/>
          </p:cNvSpPr>
          <p:nvPr>
            <p:ph idx="1"/>
          </p:nvPr>
        </p:nvSpPr>
        <p:spPr/>
        <p:txBody>
          <a:bodyPr/>
          <a:lstStyle/>
          <a:p>
            <a:endParaRPr lang="en-IN"/>
          </a:p>
        </p:txBody>
      </p:sp>
      <p:pic>
        <p:nvPicPr>
          <p:cNvPr id="1026" name="Picture 2" descr="1: Nozzle technologies for inkjet printing. Adapted from Maess [61] |  Download Scientific Diagram">
            <a:extLst>
              <a:ext uri="{FF2B5EF4-FFF2-40B4-BE49-F238E27FC236}">
                <a16:creationId xmlns:a16="http://schemas.microsoft.com/office/drawing/2014/main" xmlns="" id="{C3CA5174-920C-476F-88B0-AE2B7047AD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699" y="1543812"/>
            <a:ext cx="10808590" cy="3933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9882130"/>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EC17187-C0A9-4F25-A3B1-9726448AA4E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DEB60ADF-A6AE-433A-840F-2E98A42873BD}"/>
              </a:ext>
            </a:extLst>
          </p:cNvPr>
          <p:cNvSpPr>
            <a:spLocks noGrp="1"/>
          </p:cNvSpPr>
          <p:nvPr>
            <p:ph idx="1"/>
          </p:nvPr>
        </p:nvSpPr>
        <p:spPr/>
        <p:txBody>
          <a:bodyPr>
            <a:normAutofit lnSpcReduction="10000"/>
          </a:bodyPr>
          <a:lstStyle/>
          <a:p>
            <a:pPr algn="l"/>
            <a:r>
              <a:rPr lang="en-IN" b="1" i="0" dirty="0">
                <a:effectLst/>
                <a:latin typeface="Times New Roman" panose="02020603050405020304" pitchFamily="18" charset="0"/>
                <a:cs typeface="Times New Roman" panose="02020603050405020304" pitchFamily="18" charset="0"/>
              </a:rPr>
              <a:t>Advantages:</a:t>
            </a:r>
          </a:p>
          <a:p>
            <a:pPr algn="l">
              <a:buFont typeface="+mj-lt"/>
              <a:buAutoNum type="arabicPeriod"/>
            </a:pPr>
            <a:r>
              <a:rPr lang="en-IN" b="0" i="0" dirty="0">
                <a:solidFill>
                  <a:srgbClr val="000000"/>
                </a:solidFill>
                <a:effectLst/>
                <a:latin typeface="Times New Roman" panose="02020603050405020304" pitchFamily="18" charset="0"/>
                <a:cs typeface="Times New Roman" panose="02020603050405020304" pitchFamily="18" charset="0"/>
              </a:rPr>
              <a:t>These produce high quality of output as compared to the dot matrix.</a:t>
            </a:r>
          </a:p>
          <a:p>
            <a:pPr algn="l">
              <a:buFont typeface="+mj-lt"/>
              <a:buAutoNum type="arabicPeriod"/>
            </a:pPr>
            <a:r>
              <a:rPr lang="en-IN" b="0" i="0" dirty="0">
                <a:solidFill>
                  <a:srgbClr val="000000"/>
                </a:solidFill>
                <a:effectLst/>
                <a:latin typeface="Times New Roman" panose="02020603050405020304" pitchFamily="18" charset="0"/>
                <a:cs typeface="Times New Roman" panose="02020603050405020304" pitchFamily="18" charset="0"/>
              </a:rPr>
              <a:t>A high-quality output can be produced using 64 nozzles printed.</a:t>
            </a:r>
          </a:p>
          <a:p>
            <a:pPr algn="l">
              <a:buFont typeface="+mj-lt"/>
              <a:buAutoNum type="arabicPeriod"/>
            </a:pPr>
            <a:r>
              <a:rPr lang="en-IN" b="0" i="0" dirty="0">
                <a:solidFill>
                  <a:srgbClr val="000000"/>
                </a:solidFill>
                <a:effectLst/>
                <a:latin typeface="Times New Roman" panose="02020603050405020304" pitchFamily="18" charset="0"/>
                <a:cs typeface="Times New Roman" panose="02020603050405020304" pitchFamily="18" charset="0"/>
              </a:rPr>
              <a:t>Inkjet can print characters in a variety of shapes.</a:t>
            </a:r>
          </a:p>
          <a:p>
            <a:pPr algn="l">
              <a:buFont typeface="+mj-lt"/>
              <a:buAutoNum type="arabicPeriod"/>
            </a:pPr>
            <a:r>
              <a:rPr lang="en-IN" b="0" i="0" dirty="0">
                <a:solidFill>
                  <a:srgbClr val="000000"/>
                </a:solidFill>
                <a:effectLst/>
                <a:latin typeface="Times New Roman" panose="02020603050405020304" pitchFamily="18" charset="0"/>
                <a:cs typeface="Times New Roman" panose="02020603050405020304" pitchFamily="18" charset="0"/>
              </a:rPr>
              <a:t>Inkjet can print special characters.</a:t>
            </a:r>
          </a:p>
          <a:p>
            <a:pPr algn="l">
              <a:buFont typeface="+mj-lt"/>
              <a:buAutoNum type="arabicPeriod"/>
            </a:pPr>
            <a:r>
              <a:rPr lang="en-IN" b="0" i="0" dirty="0">
                <a:solidFill>
                  <a:srgbClr val="000000"/>
                </a:solidFill>
                <a:effectLst/>
                <a:latin typeface="Times New Roman" panose="02020603050405020304" pitchFamily="18" charset="0"/>
                <a:cs typeface="Times New Roman" panose="02020603050405020304" pitchFamily="18" charset="0"/>
              </a:rPr>
              <a:t>The printer can print graphs and charts.</a:t>
            </a:r>
          </a:p>
          <a:p>
            <a:r>
              <a:rPr lang="en-IN" b="1" i="0" dirty="0">
                <a:solidFill>
                  <a:srgbClr val="000000"/>
                </a:solidFill>
                <a:effectLst/>
                <a:latin typeface="Times New Roman" panose="02020603050405020304" pitchFamily="18" charset="0"/>
                <a:cs typeface="Times New Roman" panose="02020603050405020304" pitchFamily="18" charset="0"/>
              </a:rPr>
              <a:t>Disadvantages:</a:t>
            </a:r>
          </a:p>
          <a:p>
            <a:pPr algn="l">
              <a:buFont typeface="+mj-lt"/>
              <a:buAutoNum type="arabicPeriod"/>
            </a:pPr>
            <a:r>
              <a:rPr lang="en-IN" b="0" i="0" dirty="0">
                <a:solidFill>
                  <a:srgbClr val="000000"/>
                </a:solidFill>
                <a:effectLst/>
                <a:latin typeface="Times New Roman" panose="02020603050405020304" pitchFamily="18" charset="0"/>
                <a:cs typeface="Times New Roman" panose="02020603050405020304" pitchFamily="18" charset="0"/>
              </a:rPr>
              <a:t>Inkjet Printers are slower than dot matrix printers.</a:t>
            </a:r>
          </a:p>
          <a:p>
            <a:pPr algn="l">
              <a:buFont typeface="+mj-lt"/>
              <a:buAutoNum type="arabicPeriod"/>
            </a:pPr>
            <a:r>
              <a:rPr lang="en-IN" b="0" i="0" dirty="0">
                <a:solidFill>
                  <a:srgbClr val="000000"/>
                </a:solidFill>
                <a:effectLst/>
                <a:latin typeface="Times New Roman" panose="02020603050405020304" pitchFamily="18" charset="0"/>
                <a:cs typeface="Times New Roman" panose="02020603050405020304" pitchFamily="18" charset="0"/>
              </a:rPr>
              <a:t>The cost of inkjet is more than a dot matrix printer.</a:t>
            </a:r>
          </a:p>
          <a:p>
            <a:endParaRPr lang="en-IN" dirty="0"/>
          </a:p>
        </p:txBody>
      </p:sp>
    </p:spTree>
    <p:extLst>
      <p:ext uri="{BB962C8B-B14F-4D97-AF65-F5344CB8AC3E}">
        <p14:creationId xmlns:p14="http://schemas.microsoft.com/office/powerpoint/2010/main" val="1389300634"/>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80F400-7246-46FF-ABE5-01A2BFBDACAD}"/>
              </a:ext>
            </a:extLst>
          </p:cNvPr>
          <p:cNvSpPr>
            <a:spLocks noGrp="1"/>
          </p:cNvSpPr>
          <p:nvPr>
            <p:ph type="title"/>
          </p:nvPr>
        </p:nvSpPr>
        <p:spPr>
          <a:xfrm>
            <a:off x="838200" y="146761"/>
            <a:ext cx="10515600" cy="945059"/>
          </a:xfrm>
        </p:spPr>
        <p:txBody>
          <a:bodyPr>
            <a:normAutofit/>
          </a:bodyPr>
          <a:lstStyle/>
          <a:p>
            <a:r>
              <a:rPr lang="en-IN" b="1" i="0" dirty="0">
                <a:effectLst/>
                <a:latin typeface="Times New Roman" panose="02020603050405020304" pitchFamily="18" charset="0"/>
                <a:cs typeface="Times New Roman" panose="02020603050405020304" pitchFamily="18" charset="0"/>
              </a:rPr>
              <a:t>Laser Printers</a:t>
            </a:r>
            <a:r>
              <a:rPr lang="en-IN" b="1" i="0" dirty="0" smtClean="0">
                <a:effectLst/>
                <a:latin typeface="Times New Roman" panose="02020603050405020304" pitchFamily="18" charset="0"/>
                <a:cs typeface="Times New Roman" panose="02020603050405020304" pitchFamily="18" charset="0"/>
              </a:rPr>
              <a:t>:</a:t>
            </a:r>
            <a:endParaRPr lang="en-IN" dirty="0"/>
          </a:p>
        </p:txBody>
      </p:sp>
      <p:sp>
        <p:nvSpPr>
          <p:cNvPr id="3" name="Content Placeholder 2">
            <a:extLst>
              <a:ext uri="{FF2B5EF4-FFF2-40B4-BE49-F238E27FC236}">
                <a16:creationId xmlns:a16="http://schemas.microsoft.com/office/drawing/2014/main" xmlns="" id="{6E168225-8B61-4A38-8BD7-BFB9051979FB}"/>
              </a:ext>
            </a:extLst>
          </p:cNvPr>
          <p:cNvSpPr>
            <a:spLocks noGrp="1"/>
          </p:cNvSpPr>
          <p:nvPr>
            <p:ph idx="1"/>
          </p:nvPr>
        </p:nvSpPr>
        <p:spPr>
          <a:xfrm>
            <a:off x="838200" y="1091820"/>
            <a:ext cx="10515600" cy="5085143"/>
          </a:xfrm>
        </p:spPr>
        <p:txBody>
          <a:bodyPr>
            <a:normAutofit lnSpcReduction="10000"/>
          </a:bodyPr>
          <a:lstStyle/>
          <a:p>
            <a:pPr algn="just"/>
            <a:r>
              <a:rPr lang="en-IN" b="0" i="0" dirty="0">
                <a:solidFill>
                  <a:srgbClr val="000000"/>
                </a:solidFill>
                <a:effectLst/>
                <a:latin typeface="Times New Roman" panose="02020603050405020304" pitchFamily="18" charset="0"/>
                <a:cs typeface="Times New Roman" panose="02020603050405020304" pitchFamily="18" charset="0"/>
              </a:rPr>
              <a:t>These are non-impact page printers. They use laser lights to produces the dots needed to form the characters to be printed on a page &amp; hence the name laser printers.</a:t>
            </a:r>
          </a:p>
          <a:p>
            <a:pPr algn="just"/>
            <a:r>
              <a:rPr lang="en-IN" b="1" i="0" dirty="0">
                <a:solidFill>
                  <a:srgbClr val="000000"/>
                </a:solidFill>
                <a:effectLst/>
                <a:latin typeface="Times New Roman" panose="02020603050405020304" pitchFamily="18" charset="0"/>
                <a:cs typeface="Times New Roman" panose="02020603050405020304" pitchFamily="18" charset="0"/>
              </a:rPr>
              <a:t>The output is generated in the following steps:</a:t>
            </a:r>
            <a:endParaRPr lang="en-IN" b="0" i="0" dirty="0">
              <a:solidFill>
                <a:srgbClr val="000000"/>
              </a:solidFill>
              <a:effectLst/>
              <a:latin typeface="Times New Roman" panose="02020603050405020304" pitchFamily="18" charset="0"/>
              <a:cs typeface="Times New Roman" panose="02020603050405020304" pitchFamily="18" charset="0"/>
            </a:endParaRPr>
          </a:p>
          <a:p>
            <a:pPr algn="just"/>
            <a:r>
              <a:rPr lang="en-IN" b="1" i="0" dirty="0">
                <a:solidFill>
                  <a:srgbClr val="000000"/>
                </a:solidFill>
                <a:effectLst/>
                <a:latin typeface="Times New Roman" panose="02020603050405020304" pitchFamily="18" charset="0"/>
                <a:cs typeface="Times New Roman" panose="02020603050405020304" pitchFamily="18" charset="0"/>
              </a:rPr>
              <a:t>Step1:</a:t>
            </a:r>
            <a:r>
              <a:rPr lang="en-IN" b="0" i="0" dirty="0">
                <a:solidFill>
                  <a:srgbClr val="000000"/>
                </a:solidFill>
                <a:effectLst/>
                <a:latin typeface="Times New Roman" panose="02020603050405020304" pitchFamily="18" charset="0"/>
                <a:cs typeface="Times New Roman" panose="02020603050405020304" pitchFamily="18" charset="0"/>
              </a:rPr>
              <a:t> The bits of data sent by processing unit act as triggers to turn the laser beam on &amp; off.</a:t>
            </a:r>
          </a:p>
          <a:p>
            <a:pPr algn="just"/>
            <a:r>
              <a:rPr lang="en-IN" b="1" i="0" dirty="0">
                <a:solidFill>
                  <a:srgbClr val="000000"/>
                </a:solidFill>
                <a:effectLst/>
                <a:latin typeface="Times New Roman" panose="02020603050405020304" pitchFamily="18" charset="0"/>
                <a:cs typeface="Times New Roman" panose="02020603050405020304" pitchFamily="18" charset="0"/>
              </a:rPr>
              <a:t>Step2:</a:t>
            </a:r>
            <a:r>
              <a:rPr lang="en-IN" b="0" i="0" dirty="0">
                <a:solidFill>
                  <a:srgbClr val="000000"/>
                </a:solidFill>
                <a:effectLst/>
                <a:latin typeface="Times New Roman" panose="02020603050405020304" pitchFamily="18" charset="0"/>
                <a:cs typeface="Times New Roman" panose="02020603050405020304" pitchFamily="18" charset="0"/>
              </a:rPr>
              <a:t> The output device has a drum which is cleared &amp; is given a positive electric charge. </a:t>
            </a:r>
            <a:endParaRPr lang="en-IN" b="0" i="0" dirty="0" smtClean="0">
              <a:solidFill>
                <a:srgbClr val="000000"/>
              </a:solidFill>
              <a:effectLst/>
              <a:latin typeface="Times New Roman" panose="02020603050405020304" pitchFamily="18" charset="0"/>
              <a:cs typeface="Times New Roman" panose="02020603050405020304" pitchFamily="18" charset="0"/>
            </a:endParaRPr>
          </a:p>
          <a:p>
            <a:pPr algn="just"/>
            <a:r>
              <a:rPr lang="en-IN" dirty="0">
                <a:solidFill>
                  <a:srgbClr val="000000"/>
                </a:solidFill>
                <a:latin typeface="Times New Roman" panose="02020603050405020304" pitchFamily="18" charset="0"/>
                <a:cs typeface="Times New Roman" panose="02020603050405020304" pitchFamily="18" charset="0"/>
              </a:rPr>
              <a:t>T</a:t>
            </a:r>
            <a:r>
              <a:rPr lang="en-IN" b="0" i="0" dirty="0" smtClean="0">
                <a:solidFill>
                  <a:srgbClr val="000000"/>
                </a:solidFill>
                <a:effectLst/>
                <a:latin typeface="Times New Roman" panose="02020603050405020304" pitchFamily="18" charset="0"/>
                <a:cs typeface="Times New Roman" panose="02020603050405020304" pitchFamily="18" charset="0"/>
              </a:rPr>
              <a:t>he </a:t>
            </a:r>
            <a:r>
              <a:rPr lang="en-IN" b="0" i="0" dirty="0">
                <a:solidFill>
                  <a:srgbClr val="000000"/>
                </a:solidFill>
                <a:effectLst/>
                <a:latin typeface="Times New Roman" panose="02020603050405020304" pitchFamily="18" charset="0"/>
                <a:cs typeface="Times New Roman" panose="02020603050405020304" pitchFamily="18" charset="0"/>
              </a:rPr>
              <a:t>modulated laser beam passing from the laser scans back &amp; forth the surface of the </a:t>
            </a:r>
            <a:r>
              <a:rPr lang="en-IN" dirty="0">
                <a:solidFill>
                  <a:srgbClr val="000000"/>
                </a:solidFill>
                <a:latin typeface="Times New Roman" panose="02020603050405020304" pitchFamily="18" charset="0"/>
                <a:cs typeface="Times New Roman" panose="02020603050405020304" pitchFamily="18" charset="0"/>
              </a:rPr>
              <a:t>drum </a:t>
            </a:r>
            <a:r>
              <a:rPr lang="en-IN" dirty="0" smtClean="0">
                <a:solidFill>
                  <a:srgbClr val="000000"/>
                </a:solidFill>
                <a:latin typeface="Times New Roman" panose="02020603050405020304" pitchFamily="18" charset="0"/>
                <a:cs typeface="Times New Roman" panose="02020603050405020304" pitchFamily="18" charset="0"/>
              </a:rPr>
              <a:t>to </a:t>
            </a:r>
            <a:r>
              <a:rPr lang="en-IN" dirty="0">
                <a:solidFill>
                  <a:srgbClr val="000000"/>
                </a:solidFill>
                <a:latin typeface="Times New Roman" panose="02020603050405020304" pitchFamily="18" charset="0"/>
                <a:cs typeface="Times New Roman" panose="02020603050405020304" pitchFamily="18" charset="0"/>
              </a:rPr>
              <a:t>print a page . </a:t>
            </a:r>
            <a:endParaRPr lang="en-IN" b="0" i="0" dirty="0">
              <a:solidFill>
                <a:srgbClr val="000000"/>
              </a:solidFill>
              <a:effectLst/>
              <a:latin typeface="Times New Roman" panose="02020603050405020304" pitchFamily="18" charset="0"/>
              <a:cs typeface="Times New Roman" panose="02020603050405020304" pitchFamily="18" charset="0"/>
            </a:endParaRPr>
          </a:p>
          <a:p>
            <a:pPr algn="just"/>
            <a:r>
              <a:rPr lang="en-IN" b="0" i="0" dirty="0">
                <a:solidFill>
                  <a:srgbClr val="000000"/>
                </a:solidFill>
                <a:effectLst/>
                <a:latin typeface="Times New Roman" panose="02020603050405020304" pitchFamily="18" charset="0"/>
                <a:cs typeface="Times New Roman" panose="02020603050405020304" pitchFamily="18" charset="0"/>
              </a:rPr>
              <a:t>The positive electric charge on the drum is stored on just those parts of the drum surface which are exposed to the laser </a:t>
            </a:r>
            <a:r>
              <a:rPr lang="en-IN" b="0" i="0" dirty="0" smtClean="0">
                <a:solidFill>
                  <a:srgbClr val="000000"/>
                </a:solidFill>
                <a:effectLst/>
                <a:latin typeface="Times New Roman" panose="02020603050405020304" pitchFamily="18" charset="0"/>
                <a:cs typeface="Times New Roman" panose="02020603050405020304" pitchFamily="18" charset="0"/>
              </a:rPr>
              <a:t>beam.</a:t>
            </a:r>
            <a:endParaRPr lang="en-IN" b="0" i="0"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4495087"/>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33EBB8-9CC6-4897-8B54-C1A513D732D3}"/>
              </a:ext>
            </a:extLst>
          </p:cNvPr>
          <p:cNvSpPr>
            <a:spLocks noGrp="1"/>
          </p:cNvSpPr>
          <p:nvPr>
            <p:ph type="title"/>
          </p:nvPr>
        </p:nvSpPr>
        <p:spPr/>
        <p:txBody>
          <a:bodyPr/>
          <a:lstStyle/>
          <a:p>
            <a:r>
              <a:rPr lang="en-IN" b="1" i="0" dirty="0">
                <a:effectLst/>
                <a:latin typeface="Times New Roman" panose="02020603050405020304" pitchFamily="18" charset="0"/>
                <a:cs typeface="Times New Roman" panose="02020603050405020304" pitchFamily="18" charset="0"/>
              </a:rPr>
              <a:t>Laser Printers:</a:t>
            </a:r>
            <a:endParaRPr lang="en-IN" dirty="0"/>
          </a:p>
        </p:txBody>
      </p:sp>
      <p:sp>
        <p:nvSpPr>
          <p:cNvPr id="3" name="Content Placeholder 2">
            <a:extLst>
              <a:ext uri="{FF2B5EF4-FFF2-40B4-BE49-F238E27FC236}">
                <a16:creationId xmlns:a16="http://schemas.microsoft.com/office/drawing/2014/main" xmlns="" id="{911D6EB2-D992-4986-B399-D7A50D03841C}"/>
              </a:ext>
            </a:extLst>
          </p:cNvPr>
          <p:cNvSpPr>
            <a:spLocks noGrp="1"/>
          </p:cNvSpPr>
          <p:nvPr>
            <p:ph idx="1"/>
          </p:nvPr>
        </p:nvSpPr>
        <p:spPr/>
        <p:txBody>
          <a:bodyPr/>
          <a:lstStyle/>
          <a:p>
            <a:pPr algn="just"/>
            <a:r>
              <a:rPr lang="en-IN" b="1" i="0" dirty="0">
                <a:solidFill>
                  <a:srgbClr val="000000"/>
                </a:solidFill>
                <a:effectLst/>
                <a:latin typeface="Times New Roman" panose="02020603050405020304" pitchFamily="18" charset="0"/>
                <a:cs typeface="Times New Roman" panose="02020603050405020304" pitchFamily="18" charset="0"/>
              </a:rPr>
              <a:t>Step3:</a:t>
            </a:r>
            <a:r>
              <a:rPr lang="en-IN" b="0" i="0" dirty="0">
                <a:solidFill>
                  <a:srgbClr val="000000"/>
                </a:solidFill>
                <a:effectLst/>
                <a:latin typeface="Times New Roman" panose="02020603050405020304" pitchFamily="18" charset="0"/>
                <a:cs typeface="Times New Roman" panose="02020603050405020304" pitchFamily="18" charset="0"/>
              </a:rPr>
              <a:t> The laser exposed parts of the drum attract an ink powder known as toner.</a:t>
            </a:r>
          </a:p>
          <a:p>
            <a:pPr algn="just"/>
            <a:r>
              <a:rPr lang="en-IN" b="1" i="0" dirty="0">
                <a:solidFill>
                  <a:srgbClr val="000000"/>
                </a:solidFill>
                <a:effectLst/>
                <a:latin typeface="Times New Roman" panose="02020603050405020304" pitchFamily="18" charset="0"/>
                <a:cs typeface="Times New Roman" panose="02020603050405020304" pitchFamily="18" charset="0"/>
              </a:rPr>
              <a:t>Step4:</a:t>
            </a:r>
            <a:r>
              <a:rPr lang="en-IN" b="0" i="0" dirty="0">
                <a:solidFill>
                  <a:srgbClr val="000000"/>
                </a:solidFill>
                <a:effectLst/>
                <a:latin typeface="Times New Roman" panose="02020603050405020304" pitchFamily="18" charset="0"/>
                <a:cs typeface="Times New Roman" panose="02020603050405020304" pitchFamily="18" charset="0"/>
              </a:rPr>
              <a:t> The attracted ink powder is transferred to paper.</a:t>
            </a:r>
          </a:p>
          <a:p>
            <a:pPr algn="just"/>
            <a:r>
              <a:rPr lang="en-IN" b="1" i="0" dirty="0">
                <a:solidFill>
                  <a:srgbClr val="000000"/>
                </a:solidFill>
                <a:effectLst/>
                <a:latin typeface="Times New Roman" panose="02020603050405020304" pitchFamily="18" charset="0"/>
                <a:cs typeface="Times New Roman" panose="02020603050405020304" pitchFamily="18" charset="0"/>
              </a:rPr>
              <a:t>Step5:</a:t>
            </a:r>
            <a:r>
              <a:rPr lang="en-IN" b="0" i="0" dirty="0">
                <a:solidFill>
                  <a:srgbClr val="000000"/>
                </a:solidFill>
                <a:effectLst/>
                <a:latin typeface="Times New Roman" panose="02020603050405020304" pitchFamily="18" charset="0"/>
                <a:cs typeface="Times New Roman" panose="02020603050405020304" pitchFamily="18" charset="0"/>
              </a:rPr>
              <a:t> The ink particles are permanently fixed to the paper by using either heat or pressure technique.</a:t>
            </a:r>
          </a:p>
          <a:p>
            <a:pPr algn="just"/>
            <a:r>
              <a:rPr lang="en-IN" b="1" i="0" dirty="0">
                <a:solidFill>
                  <a:srgbClr val="000000"/>
                </a:solidFill>
                <a:effectLst/>
                <a:latin typeface="Times New Roman" panose="02020603050405020304" pitchFamily="18" charset="0"/>
                <a:cs typeface="Times New Roman" panose="02020603050405020304" pitchFamily="18" charset="0"/>
              </a:rPr>
              <a:t>Step6:</a:t>
            </a:r>
            <a:r>
              <a:rPr lang="en-IN" b="0" i="0" dirty="0">
                <a:solidFill>
                  <a:srgbClr val="000000"/>
                </a:solidFill>
                <a:effectLst/>
                <a:latin typeface="Times New Roman" panose="02020603050405020304" pitchFamily="18" charset="0"/>
                <a:cs typeface="Times New Roman" panose="02020603050405020304" pitchFamily="18" charset="0"/>
              </a:rPr>
              <a:t> The drum rotates back to the cleaner where a rubber blade cleans off the excess ink &amp; prepares the drum to print the next page.</a:t>
            </a:r>
          </a:p>
          <a:p>
            <a:endParaRPr lang="en-IN" dirty="0"/>
          </a:p>
        </p:txBody>
      </p:sp>
    </p:spTree>
    <p:extLst>
      <p:ext uri="{BB962C8B-B14F-4D97-AF65-F5344CB8AC3E}">
        <p14:creationId xmlns:p14="http://schemas.microsoft.com/office/powerpoint/2010/main" val="544808516"/>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P Laser Jet P1108 Monochrome Laser Printer at Rs 9350/piece | HP Laserjet  Printer | ID: 20466972088">
            <a:extLst>
              <a:ext uri="{FF2B5EF4-FFF2-40B4-BE49-F238E27FC236}">
                <a16:creationId xmlns:a16="http://schemas.microsoft.com/office/drawing/2014/main" xmlns="" id="{941B5C01-F967-414B-B493-41A40D23A3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924" y="1575831"/>
            <a:ext cx="4762500" cy="357187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Understanding The Basics of How Laser Printers Work. - Rite Technology">
            <a:extLst>
              <a:ext uri="{FF2B5EF4-FFF2-40B4-BE49-F238E27FC236}">
                <a16:creationId xmlns:a16="http://schemas.microsoft.com/office/drawing/2014/main" xmlns="" id="{8BBA20EB-DFFB-4328-94C4-BA1EEA1186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6234" y="805562"/>
            <a:ext cx="5127550" cy="564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38634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7C646B-A992-4797-8B30-A9517790E010}"/>
              </a:ext>
            </a:extLst>
          </p:cNvPr>
          <p:cNvSpPr>
            <a:spLocks noGrp="1"/>
          </p:cNvSpPr>
          <p:nvPr>
            <p:ph type="title"/>
          </p:nvPr>
        </p:nvSpPr>
        <p:spPr/>
        <p:txBody>
          <a:bodyPr/>
          <a:lstStyle/>
          <a:p>
            <a:r>
              <a:rPr lang="en-US" altLang="en-US" sz="4400" b="1" dirty="0">
                <a:latin typeface="Times New Roman" panose="02020603050405020304" pitchFamily="18" charset="0"/>
                <a:cs typeface="Times New Roman" panose="02020603050405020304" pitchFamily="18" charset="0"/>
              </a:rPr>
              <a:t>Refresh Cathode-Ray Tubes (CRT)                      </a:t>
            </a:r>
            <a:r>
              <a:rPr lang="en-US" altLang="en-US" sz="4400" dirty="0">
                <a:solidFill>
                  <a:srgbClr val="696464"/>
                </a:solidFill>
                <a:latin typeface="Franklin Gothic Book" panose="020B0503020102020204" pitchFamily="34" charset="0"/>
              </a:rPr>
              <a:t/>
            </a:r>
            <a:br>
              <a:rPr lang="en-US" altLang="en-US" sz="4400" dirty="0">
                <a:solidFill>
                  <a:srgbClr val="696464"/>
                </a:solidFill>
                <a:latin typeface="Franklin Gothic Book" panose="020B0503020102020204" pitchFamily="34" charset="0"/>
              </a:rPr>
            </a:br>
            <a:endParaRPr lang="en-IN" dirty="0"/>
          </a:p>
        </p:txBody>
      </p:sp>
      <p:sp>
        <p:nvSpPr>
          <p:cNvPr id="3" name="Content Placeholder 2">
            <a:extLst>
              <a:ext uri="{FF2B5EF4-FFF2-40B4-BE49-F238E27FC236}">
                <a16:creationId xmlns:a16="http://schemas.microsoft.com/office/drawing/2014/main" xmlns="" id="{0D8684D7-9A9C-4F11-BBEE-F8C8754DA9CA}"/>
              </a:ext>
            </a:extLst>
          </p:cNvPr>
          <p:cNvSpPr>
            <a:spLocks noGrp="1"/>
          </p:cNvSpPr>
          <p:nvPr>
            <p:ph idx="1"/>
          </p:nvPr>
        </p:nvSpPr>
        <p:spPr/>
        <p:txBody>
          <a:bodyPr/>
          <a:lstStyle/>
          <a:p>
            <a:pPr algn="just">
              <a:spcBef>
                <a:spcPts val="575"/>
              </a:spcBef>
              <a:buClr>
                <a:srgbClr val="D34817"/>
              </a:buClr>
              <a:buSzPct val="85000"/>
              <a:buFont typeface="Wingdings 2" panose="05020102010507070707" pitchFamily="18" charset="2"/>
              <a:buChar char=""/>
            </a:pPr>
            <a:r>
              <a:rPr lang="en-US" altLang="en-US" sz="2800" dirty="0">
                <a:latin typeface="Times New Roman" panose="02020603050405020304" pitchFamily="18" charset="0"/>
                <a:cs typeface="Times New Roman" panose="02020603050405020304" pitchFamily="18" charset="0"/>
              </a:rPr>
              <a:t>Operation of video monitors is based on standard cathode ray tube(CRT)</a:t>
            </a:r>
          </a:p>
          <a:p>
            <a:pPr marL="0" indent="0" algn="just">
              <a:spcBef>
                <a:spcPts val="575"/>
              </a:spcBef>
              <a:buClr>
                <a:srgbClr val="D34817"/>
              </a:buClr>
              <a:buSzPct val="85000"/>
              <a:buNone/>
            </a:pPr>
            <a:endParaRPr lang="en-US" altLang="en-US" sz="2800" dirty="0">
              <a:latin typeface="Times New Roman" panose="02020603050405020304" pitchFamily="18" charset="0"/>
              <a:cs typeface="Times New Roman" panose="02020603050405020304" pitchFamily="18" charset="0"/>
            </a:endParaRPr>
          </a:p>
          <a:p>
            <a:pPr algn="just">
              <a:spcBef>
                <a:spcPts val="575"/>
              </a:spcBef>
              <a:buClr>
                <a:srgbClr val="D34817"/>
              </a:buClr>
              <a:buSzPct val="85000"/>
              <a:buFont typeface="Wingdings 2" panose="05020102010507070707" pitchFamily="18" charset="2"/>
              <a:buChar char=""/>
            </a:pPr>
            <a:r>
              <a:rPr lang="en-US" altLang="en-US" sz="2800" dirty="0">
                <a:latin typeface="Times New Roman" panose="02020603050405020304" pitchFamily="18" charset="0"/>
                <a:cs typeface="Times New Roman" panose="02020603050405020304" pitchFamily="18" charset="0"/>
              </a:rPr>
              <a:t>A </a:t>
            </a:r>
            <a:r>
              <a:rPr lang="en-US" altLang="en-US" sz="2800" b="1" u="sng" dirty="0">
                <a:latin typeface="Times New Roman" panose="02020603050405020304" pitchFamily="18" charset="0"/>
                <a:cs typeface="Times New Roman" panose="02020603050405020304" pitchFamily="18" charset="0"/>
              </a:rPr>
              <a:t>beam of electrons</a:t>
            </a:r>
            <a:r>
              <a:rPr lang="en-US" altLang="en-US" sz="2800" b="1" dirty="0">
                <a:latin typeface="Times New Roman" panose="02020603050405020304" pitchFamily="18" charset="0"/>
                <a:cs typeface="Times New Roman" panose="02020603050405020304" pitchFamily="18" charset="0"/>
              </a:rPr>
              <a:t> </a:t>
            </a:r>
            <a:r>
              <a:rPr lang="en-US" altLang="en-US" sz="2800" dirty="0">
                <a:latin typeface="Times New Roman" panose="02020603050405020304" pitchFamily="18" charset="0"/>
                <a:cs typeface="Times New Roman" panose="02020603050405020304" pitchFamily="18" charset="0"/>
              </a:rPr>
              <a:t>emitted by an </a:t>
            </a:r>
            <a:r>
              <a:rPr lang="en-US" altLang="en-US" sz="2800" b="1" u="sng" dirty="0">
                <a:latin typeface="Times New Roman" panose="02020603050405020304" pitchFamily="18" charset="0"/>
                <a:cs typeface="Times New Roman" panose="02020603050405020304" pitchFamily="18" charset="0"/>
              </a:rPr>
              <a:t>electron gun</a:t>
            </a:r>
            <a:r>
              <a:rPr lang="en-US" altLang="en-US" sz="2800" dirty="0">
                <a:latin typeface="Times New Roman" panose="02020603050405020304" pitchFamily="18" charset="0"/>
                <a:cs typeface="Times New Roman" panose="02020603050405020304" pitchFamily="18" charset="0"/>
              </a:rPr>
              <a:t>, passes through </a:t>
            </a:r>
            <a:r>
              <a:rPr lang="en-US" altLang="en-US" sz="2800" b="1" u="sng" dirty="0">
                <a:latin typeface="Times New Roman" panose="02020603050405020304" pitchFamily="18" charset="0"/>
                <a:cs typeface="Times New Roman" panose="02020603050405020304" pitchFamily="18" charset="0"/>
              </a:rPr>
              <a:t>focusing and</a:t>
            </a:r>
            <a:r>
              <a:rPr lang="en-US" altLang="en-US" sz="2800" b="1" dirty="0">
                <a:latin typeface="Times New Roman" panose="02020603050405020304" pitchFamily="18" charset="0"/>
                <a:cs typeface="Times New Roman" panose="02020603050405020304" pitchFamily="18" charset="0"/>
              </a:rPr>
              <a:t> </a:t>
            </a:r>
            <a:r>
              <a:rPr lang="en-US" altLang="en-US" sz="2800" b="1" u="sng" dirty="0">
                <a:latin typeface="Times New Roman" panose="02020603050405020304" pitchFamily="18" charset="0"/>
                <a:cs typeface="Times New Roman" panose="02020603050405020304" pitchFamily="18" charset="0"/>
              </a:rPr>
              <a:t>deflection systems</a:t>
            </a:r>
            <a:r>
              <a:rPr lang="en-US" altLang="en-US" sz="2800" b="1" dirty="0">
                <a:latin typeface="Times New Roman" panose="02020603050405020304" pitchFamily="18" charset="0"/>
                <a:cs typeface="Times New Roman" panose="02020603050405020304" pitchFamily="18" charset="0"/>
              </a:rPr>
              <a:t> </a:t>
            </a:r>
            <a:r>
              <a:rPr lang="en-US" altLang="en-US" sz="2800" dirty="0">
                <a:latin typeface="Times New Roman" panose="02020603050405020304" pitchFamily="18" charset="0"/>
                <a:cs typeface="Times New Roman" panose="02020603050405020304" pitchFamily="18" charset="0"/>
              </a:rPr>
              <a:t>that direct the beam toward specified positions on the </a:t>
            </a:r>
            <a:r>
              <a:rPr lang="en-US" altLang="en-US" sz="2800" b="1" u="sng" dirty="0">
                <a:latin typeface="Times New Roman" panose="02020603050405020304" pitchFamily="18" charset="0"/>
                <a:cs typeface="Times New Roman" panose="02020603050405020304" pitchFamily="18" charset="0"/>
              </a:rPr>
              <a:t>phosphor-coated screen</a:t>
            </a:r>
            <a:r>
              <a:rPr lang="en-US" altLang="en-US" sz="2800" b="1" dirty="0">
                <a:latin typeface="Times New Roman" panose="02020603050405020304" pitchFamily="18" charset="0"/>
                <a:cs typeface="Times New Roman" panose="02020603050405020304" pitchFamily="18" charset="0"/>
              </a:rPr>
              <a:t>.</a:t>
            </a:r>
          </a:p>
          <a:p>
            <a:pPr marL="273050" algn="just">
              <a:spcBef>
                <a:spcPts val="575"/>
              </a:spcBef>
              <a:buSzPct val="85000"/>
            </a:pPr>
            <a:endParaRPr lang="en-US" altLang="en-US" sz="2800" dirty="0">
              <a:latin typeface="Times New Roman" panose="02020603050405020304" pitchFamily="18" charset="0"/>
              <a:cs typeface="Times New Roman" panose="02020603050405020304" pitchFamily="18" charset="0"/>
            </a:endParaRPr>
          </a:p>
          <a:p>
            <a:pPr algn="just">
              <a:spcBef>
                <a:spcPts val="575"/>
              </a:spcBef>
              <a:buClr>
                <a:srgbClr val="D34817"/>
              </a:buClr>
              <a:buSzPct val="85000"/>
              <a:buFont typeface="Wingdings 2" panose="05020102010507070707" pitchFamily="18" charset="2"/>
              <a:buChar char=""/>
            </a:pPr>
            <a:r>
              <a:rPr lang="en-US" altLang="en-US" sz="2800" dirty="0">
                <a:latin typeface="Times New Roman" panose="02020603050405020304" pitchFamily="18" charset="0"/>
                <a:cs typeface="Times New Roman" panose="02020603050405020304" pitchFamily="18" charset="0"/>
              </a:rPr>
              <a:t>Because the light emitted by the phosphor fades very rapidly, the </a:t>
            </a:r>
            <a:r>
              <a:rPr lang="en-US" altLang="en-US" sz="2800" b="1" dirty="0">
                <a:latin typeface="Times New Roman" panose="02020603050405020304" pitchFamily="18" charset="0"/>
                <a:cs typeface="Times New Roman" panose="02020603050405020304" pitchFamily="18" charset="0"/>
              </a:rPr>
              <a:t>refresh process </a:t>
            </a:r>
            <a:r>
              <a:rPr lang="en-US" altLang="en-US" sz="2800" dirty="0">
                <a:latin typeface="Times New Roman" panose="02020603050405020304" pitchFamily="18" charset="0"/>
                <a:cs typeface="Times New Roman" panose="02020603050405020304" pitchFamily="18" charset="0"/>
              </a:rPr>
              <a:t>is needed to maintain the picture on the screen. </a:t>
            </a:r>
          </a:p>
          <a:p>
            <a:endParaRPr lang="en-IN" dirty="0"/>
          </a:p>
        </p:txBody>
      </p:sp>
    </p:spTree>
    <p:extLst>
      <p:ext uri="{BB962C8B-B14F-4D97-AF65-F5344CB8AC3E}">
        <p14:creationId xmlns:p14="http://schemas.microsoft.com/office/powerpoint/2010/main" val="207650279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CAF6F1-DAC2-4CF7-B787-74B1806EE272}"/>
              </a:ext>
            </a:extLst>
          </p:cNvPr>
          <p:cNvSpPr>
            <a:spLocks noGrp="1"/>
          </p:cNvSpPr>
          <p:nvPr>
            <p:ph type="title"/>
          </p:nvPr>
        </p:nvSpPr>
        <p:spPr/>
        <p:txBody>
          <a:bodyPr/>
          <a:lstStyle/>
          <a:p>
            <a:r>
              <a:rPr lang="en-IN" b="1" i="0" dirty="0">
                <a:effectLst/>
                <a:latin typeface="Times New Roman" panose="02020603050405020304" pitchFamily="18" charset="0"/>
                <a:cs typeface="Times New Roman" panose="02020603050405020304" pitchFamily="18" charset="0"/>
              </a:rPr>
              <a:t>Plotters</a:t>
            </a:r>
            <a:r>
              <a:rPr lang="en-IN" b="0" i="0" dirty="0">
                <a:solidFill>
                  <a:srgbClr val="610B38"/>
                </a:solidFill>
                <a:effectLst/>
                <a:latin typeface="erdana"/>
              </a:rPr>
              <a:t/>
            </a:r>
            <a:br>
              <a:rPr lang="en-IN" b="0" i="0" dirty="0">
                <a:solidFill>
                  <a:srgbClr val="610B38"/>
                </a:solidFill>
                <a:effectLst/>
                <a:latin typeface="erdana"/>
              </a:rPr>
            </a:br>
            <a:endParaRPr lang="en-IN" dirty="0"/>
          </a:p>
        </p:txBody>
      </p:sp>
      <p:sp>
        <p:nvSpPr>
          <p:cNvPr id="3" name="Content Placeholder 2">
            <a:extLst>
              <a:ext uri="{FF2B5EF4-FFF2-40B4-BE49-F238E27FC236}">
                <a16:creationId xmlns:a16="http://schemas.microsoft.com/office/drawing/2014/main" xmlns="" id="{D032AFE8-399F-4FD4-8B0B-1D4B3D24D1F3}"/>
              </a:ext>
            </a:extLst>
          </p:cNvPr>
          <p:cNvSpPr>
            <a:spLocks noGrp="1"/>
          </p:cNvSpPr>
          <p:nvPr>
            <p:ph idx="1"/>
          </p:nvPr>
        </p:nvSpPr>
        <p:spPr/>
        <p:txBody>
          <a:bodyPr/>
          <a:lstStyle/>
          <a:p>
            <a:pPr algn="just"/>
            <a:r>
              <a:rPr lang="en-IN" b="0" i="0" dirty="0">
                <a:solidFill>
                  <a:srgbClr val="000000"/>
                </a:solidFill>
                <a:effectLst/>
                <a:latin typeface="Times New Roman" panose="02020603050405020304" pitchFamily="18" charset="0"/>
                <a:cs typeface="Times New Roman" panose="02020603050405020304" pitchFamily="18" charset="0"/>
              </a:rPr>
              <a:t>Plotters are a special type of output device. It is suitable for applications:</a:t>
            </a:r>
          </a:p>
          <a:p>
            <a:pPr algn="just">
              <a:buFont typeface="+mj-lt"/>
              <a:buAutoNum type="arabicPeriod"/>
            </a:pPr>
            <a:r>
              <a:rPr lang="en-IN" b="0" i="0" dirty="0">
                <a:solidFill>
                  <a:srgbClr val="000000"/>
                </a:solidFill>
                <a:effectLst/>
                <a:latin typeface="Times New Roman" panose="02020603050405020304" pitchFamily="18" charset="0"/>
                <a:cs typeface="Times New Roman" panose="02020603050405020304" pitchFamily="18" charset="0"/>
              </a:rPr>
              <a:t>Architectural plan of the building.</a:t>
            </a:r>
          </a:p>
          <a:p>
            <a:pPr algn="just">
              <a:buFont typeface="+mj-lt"/>
              <a:buAutoNum type="arabicPeriod"/>
            </a:pPr>
            <a:r>
              <a:rPr lang="en-IN" b="0" i="0" dirty="0">
                <a:solidFill>
                  <a:srgbClr val="000000"/>
                </a:solidFill>
                <a:effectLst/>
                <a:latin typeface="Times New Roman" panose="02020603050405020304" pitchFamily="18" charset="0"/>
                <a:cs typeface="Times New Roman" panose="02020603050405020304" pitchFamily="18" charset="0"/>
              </a:rPr>
              <a:t>CAD applications like the design of mechanical components of aircraft.</a:t>
            </a:r>
          </a:p>
          <a:p>
            <a:pPr>
              <a:buFont typeface="+mj-lt"/>
              <a:buAutoNum type="arabicPeriod"/>
            </a:pPr>
            <a:r>
              <a:rPr lang="en-IN" b="0" i="0" dirty="0">
                <a:solidFill>
                  <a:srgbClr val="000000"/>
                </a:solidFill>
                <a:effectLst/>
                <a:latin typeface="Times New Roman" panose="02020603050405020304" pitchFamily="18" charset="0"/>
                <a:cs typeface="Times New Roman" panose="02020603050405020304" pitchFamily="18" charset="0"/>
              </a:rPr>
              <a:t>Many engineering applications</a:t>
            </a:r>
            <a:r>
              <a:rPr lang="en-IN" b="0" i="0" dirty="0" smtClean="0">
                <a:solidFill>
                  <a:srgbClr val="000000"/>
                </a:solidFill>
                <a:effectLst/>
                <a:latin typeface="Times New Roman" panose="02020603050405020304" pitchFamily="18" charset="0"/>
                <a:cs typeface="Times New Roman" panose="02020603050405020304" pitchFamily="18" charset="0"/>
              </a:rPr>
              <a:t>.</a:t>
            </a:r>
            <a:endParaRPr lang="en-IN" dirty="0"/>
          </a:p>
        </p:txBody>
      </p:sp>
    </p:spTree>
    <p:extLst>
      <p:ext uri="{BB962C8B-B14F-4D97-AF65-F5344CB8AC3E}">
        <p14:creationId xmlns:p14="http://schemas.microsoft.com/office/powerpoint/2010/main" val="214322667"/>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lotters">
            <a:extLst>
              <a:ext uri="{FF2B5EF4-FFF2-40B4-BE49-F238E27FC236}">
                <a16:creationId xmlns:a16="http://schemas.microsoft.com/office/drawing/2014/main" xmlns="" id="{A6529831-3984-4748-8710-FDE230A458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0307" y="147464"/>
            <a:ext cx="8761228" cy="6563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7036809"/>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341A9A-F6B9-4D1A-A483-E3FEB638CD01}"/>
              </a:ext>
            </a:extLst>
          </p:cNvPr>
          <p:cNvSpPr>
            <a:spLocks noGrp="1"/>
          </p:cNvSpPr>
          <p:nvPr>
            <p:ph type="title"/>
          </p:nvPr>
        </p:nvSpPr>
        <p:spPr/>
        <p:txBody>
          <a:bodyPr/>
          <a:lstStyle/>
          <a:p>
            <a:r>
              <a:rPr lang="en-IN" b="1" i="0" dirty="0">
                <a:effectLst/>
                <a:latin typeface="Times New Roman" panose="02020603050405020304" pitchFamily="18" charset="0"/>
                <a:cs typeface="Times New Roman" panose="02020603050405020304" pitchFamily="18" charset="0"/>
              </a:rPr>
              <a:t>Plotters</a:t>
            </a:r>
            <a:endParaRPr lang="en-IN" dirty="0"/>
          </a:p>
        </p:txBody>
      </p:sp>
      <p:sp>
        <p:nvSpPr>
          <p:cNvPr id="3" name="Content Placeholder 2">
            <a:extLst>
              <a:ext uri="{FF2B5EF4-FFF2-40B4-BE49-F238E27FC236}">
                <a16:creationId xmlns:a16="http://schemas.microsoft.com/office/drawing/2014/main" xmlns="" id="{894CD5D2-B525-4C8B-8DCF-38EB22E03C97}"/>
              </a:ext>
            </a:extLst>
          </p:cNvPr>
          <p:cNvSpPr>
            <a:spLocks noGrp="1"/>
          </p:cNvSpPr>
          <p:nvPr>
            <p:ph idx="1"/>
          </p:nvPr>
        </p:nvSpPr>
        <p:spPr/>
        <p:txBody>
          <a:bodyPr/>
          <a:lstStyle/>
          <a:p>
            <a:pPr algn="l"/>
            <a:r>
              <a:rPr lang="en-IN" b="1" i="0" dirty="0">
                <a:effectLst/>
                <a:latin typeface="Times New Roman" panose="02020603050405020304" pitchFamily="18" charset="0"/>
                <a:cs typeface="Times New Roman" panose="02020603050405020304" pitchFamily="18" charset="0"/>
              </a:rPr>
              <a:t>Advantage:</a:t>
            </a:r>
          </a:p>
          <a:p>
            <a:pPr algn="l">
              <a:buFont typeface="+mj-lt"/>
              <a:buAutoNum type="arabicPeriod"/>
            </a:pPr>
            <a:r>
              <a:rPr lang="en-IN" b="0" i="0" dirty="0">
                <a:effectLst/>
                <a:latin typeface="Times New Roman" panose="02020603050405020304" pitchFamily="18" charset="0"/>
                <a:cs typeface="Times New Roman" panose="02020603050405020304" pitchFamily="18" charset="0"/>
              </a:rPr>
              <a:t>It can produce high-quality output on large sheets.</a:t>
            </a:r>
          </a:p>
          <a:p>
            <a:pPr algn="l">
              <a:buFont typeface="+mj-lt"/>
              <a:buAutoNum type="arabicPeriod"/>
            </a:pPr>
            <a:r>
              <a:rPr lang="en-IN" b="0" i="0" dirty="0">
                <a:effectLst/>
                <a:latin typeface="Times New Roman" panose="02020603050405020304" pitchFamily="18" charset="0"/>
                <a:cs typeface="Times New Roman" panose="02020603050405020304" pitchFamily="18" charset="0"/>
              </a:rPr>
              <a:t>It is used to provide the high precision drawing.</a:t>
            </a:r>
          </a:p>
          <a:p>
            <a:pPr algn="l">
              <a:buFont typeface="+mj-lt"/>
              <a:buAutoNum type="arabicPeriod"/>
            </a:pPr>
            <a:r>
              <a:rPr lang="en-IN" b="0" i="0" dirty="0">
                <a:effectLst/>
                <a:latin typeface="Times New Roman" panose="02020603050405020304" pitchFamily="18" charset="0"/>
                <a:cs typeface="Times New Roman" panose="02020603050405020304" pitchFamily="18" charset="0"/>
              </a:rPr>
              <a:t>It can produce graphics of various sizes.</a:t>
            </a:r>
          </a:p>
          <a:p>
            <a:pPr algn="l">
              <a:buFont typeface="+mj-lt"/>
              <a:buAutoNum type="arabicPeriod"/>
            </a:pPr>
            <a:r>
              <a:rPr lang="en-IN" b="0" i="0" dirty="0">
                <a:effectLst/>
                <a:latin typeface="Times New Roman" panose="02020603050405020304" pitchFamily="18" charset="0"/>
                <a:cs typeface="Times New Roman" panose="02020603050405020304" pitchFamily="18" charset="0"/>
              </a:rPr>
              <a:t>The speed of producing output is high.</a:t>
            </a:r>
          </a:p>
          <a:p>
            <a:endParaRPr lang="en-IN" dirty="0"/>
          </a:p>
        </p:txBody>
      </p:sp>
    </p:spTree>
    <p:extLst>
      <p:ext uri="{BB962C8B-B14F-4D97-AF65-F5344CB8AC3E}">
        <p14:creationId xmlns:p14="http://schemas.microsoft.com/office/powerpoint/2010/main" val="4227818656"/>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E7AAEF-861D-46A4-A45F-AB3BDA8A9CC2}"/>
              </a:ext>
            </a:extLst>
          </p:cNvPr>
          <p:cNvSpPr>
            <a:spLocks noGrp="1"/>
          </p:cNvSpPr>
          <p:nvPr>
            <p:ph type="title"/>
          </p:nvPr>
        </p:nvSpPr>
        <p:spPr/>
        <p:txBody>
          <a:bodyPr/>
          <a:lstStyle/>
          <a:p>
            <a:r>
              <a:rPr lang="en-IN" b="1" i="0" dirty="0">
                <a:effectLst/>
                <a:latin typeface="Times New Roman" panose="02020603050405020304" pitchFamily="18" charset="0"/>
                <a:cs typeface="Times New Roman" panose="02020603050405020304" pitchFamily="18" charset="0"/>
              </a:rPr>
              <a:t>Drum Plotter:</a:t>
            </a:r>
            <a:r>
              <a:rPr lang="en-IN" b="0" i="0" dirty="0">
                <a:solidFill>
                  <a:srgbClr val="610B38"/>
                </a:solidFill>
                <a:effectLst/>
                <a:latin typeface="erdana"/>
              </a:rPr>
              <a:t/>
            </a:r>
            <a:br>
              <a:rPr lang="en-IN" b="0" i="0" dirty="0">
                <a:solidFill>
                  <a:srgbClr val="610B38"/>
                </a:solidFill>
                <a:effectLst/>
                <a:latin typeface="erdana"/>
              </a:rPr>
            </a:br>
            <a:endParaRPr lang="en-IN" dirty="0"/>
          </a:p>
        </p:txBody>
      </p:sp>
      <p:sp>
        <p:nvSpPr>
          <p:cNvPr id="3" name="Content Placeholder 2">
            <a:extLst>
              <a:ext uri="{FF2B5EF4-FFF2-40B4-BE49-F238E27FC236}">
                <a16:creationId xmlns:a16="http://schemas.microsoft.com/office/drawing/2014/main" xmlns="" id="{7692F80A-9D46-4C2A-93D1-A1452D8B6131}"/>
              </a:ext>
            </a:extLst>
          </p:cNvPr>
          <p:cNvSpPr>
            <a:spLocks noGrp="1"/>
          </p:cNvSpPr>
          <p:nvPr>
            <p:ph idx="1"/>
          </p:nvPr>
        </p:nvSpPr>
        <p:spPr/>
        <p:txBody>
          <a:bodyPr>
            <a:normAutofit/>
          </a:bodyPr>
          <a:lstStyle/>
          <a:p>
            <a:pPr algn="just"/>
            <a:r>
              <a:rPr lang="en-IN" b="0" i="0" dirty="0">
                <a:solidFill>
                  <a:srgbClr val="000000"/>
                </a:solidFill>
                <a:effectLst/>
                <a:latin typeface="Times New Roman" panose="02020603050405020304" pitchFamily="18" charset="0"/>
                <a:cs typeface="Times New Roman" panose="02020603050405020304" pitchFamily="18" charset="0"/>
              </a:rPr>
              <a:t>It consists of a drum. </a:t>
            </a:r>
          </a:p>
          <a:p>
            <a:pPr algn="just"/>
            <a:r>
              <a:rPr lang="en-IN" b="0" i="0" dirty="0">
                <a:solidFill>
                  <a:srgbClr val="000000"/>
                </a:solidFill>
                <a:effectLst/>
                <a:latin typeface="Times New Roman" panose="02020603050405020304" pitchFamily="18" charset="0"/>
                <a:cs typeface="Times New Roman" panose="02020603050405020304" pitchFamily="18" charset="0"/>
              </a:rPr>
              <a:t>Paper on which design is made is kept on the drum. </a:t>
            </a:r>
          </a:p>
          <a:p>
            <a:pPr algn="just"/>
            <a:r>
              <a:rPr lang="en-IN" b="0" i="0" dirty="0">
                <a:solidFill>
                  <a:srgbClr val="000000"/>
                </a:solidFill>
                <a:effectLst/>
                <a:latin typeface="Times New Roman" panose="02020603050405020304" pitchFamily="18" charset="0"/>
                <a:cs typeface="Times New Roman" panose="02020603050405020304" pitchFamily="18" charset="0"/>
              </a:rPr>
              <a:t>The drum can rotate in both directions.</a:t>
            </a:r>
          </a:p>
          <a:p>
            <a:pPr algn="just"/>
            <a:r>
              <a:rPr lang="en-IN" b="0" i="0" dirty="0">
                <a:solidFill>
                  <a:srgbClr val="000000"/>
                </a:solidFill>
                <a:effectLst/>
                <a:latin typeface="Times New Roman" panose="02020603050405020304" pitchFamily="18" charset="0"/>
                <a:cs typeface="Times New Roman" panose="02020603050405020304" pitchFamily="18" charset="0"/>
              </a:rPr>
              <a:t> Plotters comprised of one or more pen and penholders.</a:t>
            </a:r>
          </a:p>
          <a:p>
            <a:pPr algn="just"/>
            <a:r>
              <a:rPr lang="en-IN" b="0" i="0" dirty="0">
                <a:solidFill>
                  <a:srgbClr val="000000"/>
                </a:solidFill>
                <a:effectLst/>
                <a:latin typeface="Times New Roman" panose="02020603050405020304" pitchFamily="18" charset="0"/>
                <a:cs typeface="Times New Roman" panose="02020603050405020304" pitchFamily="18" charset="0"/>
              </a:rPr>
              <a:t>The holders are mounted perpendicular to drum surface. </a:t>
            </a:r>
          </a:p>
          <a:p>
            <a:pPr algn="just"/>
            <a:r>
              <a:rPr lang="en-IN" b="0" i="0" dirty="0">
                <a:solidFill>
                  <a:srgbClr val="000000"/>
                </a:solidFill>
                <a:effectLst/>
                <a:latin typeface="Times New Roman" panose="02020603050405020304" pitchFamily="18" charset="0"/>
                <a:cs typeface="Times New Roman" panose="02020603050405020304" pitchFamily="18" charset="0"/>
              </a:rPr>
              <a:t>The pens are kept in the holder, which can move left to the right as well as right to the left. </a:t>
            </a:r>
          </a:p>
          <a:p>
            <a:pPr algn="just"/>
            <a:r>
              <a:rPr lang="en-IN" b="0" i="0" dirty="0">
                <a:solidFill>
                  <a:srgbClr val="000000"/>
                </a:solidFill>
                <a:effectLst/>
                <a:latin typeface="Times New Roman" panose="02020603050405020304" pitchFamily="18" charset="0"/>
                <a:cs typeface="Times New Roman" panose="02020603050405020304" pitchFamily="18" charset="0"/>
              </a:rPr>
              <a:t>The graph plotting program controls the movement of pen and drum.</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2452193"/>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3D7169-DD1B-4B2C-868D-AF0CE8C9FD0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7F7567E8-8E3F-4348-8E91-BD3719E753AE}"/>
              </a:ext>
            </a:extLst>
          </p:cNvPr>
          <p:cNvSpPr>
            <a:spLocks noGrp="1"/>
          </p:cNvSpPr>
          <p:nvPr>
            <p:ph idx="1"/>
          </p:nvPr>
        </p:nvSpPr>
        <p:spPr/>
        <p:txBody>
          <a:bodyPr/>
          <a:lstStyle/>
          <a:p>
            <a:endParaRPr lang="en-IN"/>
          </a:p>
        </p:txBody>
      </p:sp>
      <p:pic>
        <p:nvPicPr>
          <p:cNvPr id="2050" name="Picture 2" descr="Plotters">
            <a:extLst>
              <a:ext uri="{FF2B5EF4-FFF2-40B4-BE49-F238E27FC236}">
                <a16:creationId xmlns:a16="http://schemas.microsoft.com/office/drawing/2014/main" xmlns="" id="{4825FA57-39E3-4390-8AF4-CD1F9D3590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970" y="0"/>
            <a:ext cx="7915275" cy="5929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6526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7B5621-DC1A-4ED3-AD71-D356E6352BEC}"/>
              </a:ext>
            </a:extLst>
          </p:cNvPr>
          <p:cNvSpPr>
            <a:spLocks noGrp="1"/>
          </p:cNvSpPr>
          <p:nvPr>
            <p:ph type="title"/>
          </p:nvPr>
        </p:nvSpPr>
        <p:spPr/>
        <p:txBody>
          <a:bodyPr/>
          <a:lstStyle/>
          <a:p>
            <a:r>
              <a:rPr lang="en-IN" b="1" i="0" dirty="0">
                <a:effectLst/>
                <a:latin typeface="Times New Roman" panose="02020603050405020304" pitchFamily="18" charset="0"/>
                <a:cs typeface="Times New Roman" panose="02020603050405020304" pitchFamily="18" charset="0"/>
              </a:rPr>
              <a:t>Flatbed Plotter:</a:t>
            </a:r>
            <a:r>
              <a:rPr lang="en-IN" b="0" i="0" dirty="0">
                <a:solidFill>
                  <a:srgbClr val="610B38"/>
                </a:solidFill>
                <a:effectLst/>
                <a:latin typeface="erdana"/>
              </a:rPr>
              <a:t/>
            </a:r>
            <a:br>
              <a:rPr lang="en-IN" b="0" i="0" dirty="0">
                <a:solidFill>
                  <a:srgbClr val="610B38"/>
                </a:solidFill>
                <a:effectLst/>
                <a:latin typeface="erdana"/>
              </a:rPr>
            </a:br>
            <a:endParaRPr lang="en-IN" dirty="0"/>
          </a:p>
        </p:txBody>
      </p:sp>
      <p:sp>
        <p:nvSpPr>
          <p:cNvPr id="3" name="Content Placeholder 2">
            <a:extLst>
              <a:ext uri="{FF2B5EF4-FFF2-40B4-BE49-F238E27FC236}">
                <a16:creationId xmlns:a16="http://schemas.microsoft.com/office/drawing/2014/main" xmlns="" id="{4A53607C-0858-4CB7-A12E-5E0731141EC6}"/>
              </a:ext>
            </a:extLst>
          </p:cNvPr>
          <p:cNvSpPr>
            <a:spLocks noGrp="1"/>
          </p:cNvSpPr>
          <p:nvPr>
            <p:ph idx="1"/>
          </p:nvPr>
        </p:nvSpPr>
        <p:spPr/>
        <p:txBody>
          <a:bodyPr>
            <a:normAutofit lnSpcReduction="10000"/>
          </a:bodyPr>
          <a:lstStyle/>
          <a:p>
            <a:pPr algn="just"/>
            <a:r>
              <a:rPr lang="en-IN" b="0" i="0" dirty="0">
                <a:solidFill>
                  <a:srgbClr val="000000"/>
                </a:solidFill>
                <a:effectLst/>
                <a:latin typeface="Times New Roman" panose="02020603050405020304" pitchFamily="18" charset="0"/>
                <a:cs typeface="Times New Roman" panose="02020603050405020304" pitchFamily="18" charset="0"/>
              </a:rPr>
              <a:t>It is used to draw complex design and graphs, charts.</a:t>
            </a:r>
          </a:p>
          <a:p>
            <a:pPr algn="just"/>
            <a:r>
              <a:rPr lang="en-IN" b="0" i="0" dirty="0">
                <a:solidFill>
                  <a:srgbClr val="000000"/>
                </a:solidFill>
                <a:effectLst/>
                <a:latin typeface="Times New Roman" panose="02020603050405020304" pitchFamily="18" charset="0"/>
                <a:cs typeface="Times New Roman" panose="02020603050405020304" pitchFamily="18" charset="0"/>
              </a:rPr>
              <a:t>The Flatbed plotter can be kept over the table. </a:t>
            </a:r>
          </a:p>
          <a:p>
            <a:pPr algn="just"/>
            <a:r>
              <a:rPr lang="en-IN" b="0" i="0" dirty="0">
                <a:solidFill>
                  <a:srgbClr val="000000"/>
                </a:solidFill>
                <a:effectLst/>
                <a:latin typeface="Times New Roman" panose="02020603050405020304" pitchFamily="18" charset="0"/>
                <a:cs typeface="Times New Roman" panose="02020603050405020304" pitchFamily="18" charset="0"/>
              </a:rPr>
              <a:t>The plotter consists of pen and holder. The pen can draw characters of various sizes.</a:t>
            </a:r>
          </a:p>
          <a:p>
            <a:pPr algn="just"/>
            <a:r>
              <a:rPr lang="en-IN" b="0" i="0" dirty="0">
                <a:solidFill>
                  <a:srgbClr val="000000"/>
                </a:solidFill>
                <a:effectLst/>
                <a:latin typeface="Times New Roman" panose="02020603050405020304" pitchFamily="18" charset="0"/>
                <a:cs typeface="Times New Roman" panose="02020603050405020304" pitchFamily="18" charset="0"/>
              </a:rPr>
              <a:t> There can be one or more pens and pen holding mechanism. Each pen has ink of different colour.</a:t>
            </a:r>
          </a:p>
          <a:p>
            <a:pPr algn="just"/>
            <a:r>
              <a:rPr lang="en-IN" b="0" i="0" dirty="0">
                <a:solidFill>
                  <a:srgbClr val="000000"/>
                </a:solidFill>
                <a:effectLst/>
                <a:latin typeface="Times New Roman" panose="02020603050405020304" pitchFamily="18" charset="0"/>
                <a:cs typeface="Times New Roman" panose="02020603050405020304" pitchFamily="18" charset="0"/>
              </a:rPr>
              <a:t> Different colours help to produce multicolour design of document. The area of plotting is also variable. It can vary A4 to 21'*52'.</a:t>
            </a:r>
          </a:p>
          <a:p>
            <a:pPr marL="0" indent="0">
              <a:buNone/>
            </a:pPr>
            <a:r>
              <a:rPr lang="en-IN" b="0" i="0" dirty="0">
                <a:solidFill>
                  <a:srgbClr val="000000"/>
                </a:solidFill>
                <a:effectLst/>
                <a:latin typeface="verdana" panose="020B0604030504040204" pitchFamily="34" charset="0"/>
              </a:rPr>
              <a:t/>
            </a:r>
            <a:br>
              <a:rPr lang="en-IN" b="0" i="0" dirty="0">
                <a:solidFill>
                  <a:srgbClr val="000000"/>
                </a:solidFill>
                <a:effectLst/>
                <a:latin typeface="verdana" panose="020B0604030504040204" pitchFamily="34" charset="0"/>
              </a:rPr>
            </a:br>
            <a:endParaRPr lang="en-IN" dirty="0"/>
          </a:p>
        </p:txBody>
      </p:sp>
    </p:spTree>
    <p:extLst>
      <p:ext uri="{BB962C8B-B14F-4D97-AF65-F5344CB8AC3E}">
        <p14:creationId xmlns:p14="http://schemas.microsoft.com/office/powerpoint/2010/main" val="2150535686"/>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lotters">
            <a:extLst>
              <a:ext uri="{FF2B5EF4-FFF2-40B4-BE49-F238E27FC236}">
                <a16:creationId xmlns:a16="http://schemas.microsoft.com/office/drawing/2014/main" xmlns="" id="{34E0E193-2609-4A33-9194-A62FED4358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0698" y="256318"/>
            <a:ext cx="9565038" cy="7165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9308364"/>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F84E28-B784-486A-B91C-28AB225F5A3A}"/>
              </a:ext>
            </a:extLst>
          </p:cNvPr>
          <p:cNvSpPr>
            <a:spLocks noGrp="1"/>
          </p:cNvSpPr>
          <p:nvPr>
            <p:ph type="title"/>
          </p:nvPr>
        </p:nvSpPr>
        <p:spPr/>
        <p:txBody>
          <a:bodyPr>
            <a:normAutofit fontScale="90000"/>
          </a:bodyPr>
          <a:lstStyle/>
          <a:p>
            <a:r>
              <a:rPr lang="en-IN" b="1" i="0" dirty="0">
                <a:solidFill>
                  <a:srgbClr val="222222"/>
                </a:solidFill>
                <a:effectLst/>
                <a:latin typeface="arial" panose="020B0604020202020204" pitchFamily="34" charset="0"/>
              </a:rPr>
              <a:t/>
            </a:r>
            <a:br>
              <a:rPr lang="en-IN" b="1" i="0" dirty="0">
                <a:solidFill>
                  <a:srgbClr val="222222"/>
                </a:solidFill>
                <a:effectLst/>
                <a:latin typeface="arial" panose="020B0604020202020204" pitchFamily="34" charset="0"/>
              </a:rPr>
            </a:br>
            <a:r>
              <a:rPr lang="en-IN" sz="4900" b="1" i="0" dirty="0">
                <a:solidFill>
                  <a:srgbClr val="222222"/>
                </a:solidFill>
                <a:effectLst/>
                <a:latin typeface="Times New Roman" panose="02020603050405020304" pitchFamily="18" charset="0"/>
                <a:cs typeface="Times New Roman" panose="02020603050405020304" pitchFamily="18" charset="0"/>
              </a:rPr>
              <a:t>Coordinate Representations</a:t>
            </a:r>
            <a:br>
              <a:rPr lang="en-IN" sz="4900" b="1" i="0" dirty="0">
                <a:solidFill>
                  <a:srgbClr val="222222"/>
                </a:solidFill>
                <a:effectLst/>
                <a:latin typeface="Times New Roman" panose="02020603050405020304" pitchFamily="18" charset="0"/>
                <a:cs typeface="Times New Roman" panose="02020603050405020304" pitchFamily="18" charset="0"/>
              </a:rPr>
            </a:br>
            <a:r>
              <a:rPr lang="en-IN" sz="4900" b="1" dirty="0">
                <a:latin typeface="Times New Roman" panose="02020603050405020304" pitchFamily="18" charset="0"/>
                <a:cs typeface="Times New Roman" panose="02020603050405020304" pitchFamily="18" charset="0"/>
              </a:rPr>
              <a:t/>
            </a:r>
            <a:br>
              <a:rPr lang="en-IN" sz="4900" b="1" dirty="0">
                <a:latin typeface="Times New Roman" panose="02020603050405020304" pitchFamily="18" charset="0"/>
                <a:cs typeface="Times New Roman" panose="02020603050405020304" pitchFamily="18" charset="0"/>
              </a:rPr>
            </a:br>
            <a:endParaRPr lang="en-IN" sz="49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2071599D-350D-454D-A088-5F4E6A2EF8AC}"/>
              </a:ext>
            </a:extLst>
          </p:cNvPr>
          <p:cNvSpPr>
            <a:spLocks noGrp="1"/>
          </p:cNvSpPr>
          <p:nvPr>
            <p:ph idx="1"/>
          </p:nvPr>
        </p:nvSpPr>
        <p:spPr/>
        <p:txBody>
          <a:bodyPr>
            <a:normAutofit/>
          </a:bodyPr>
          <a:lstStyle/>
          <a:p>
            <a:pPr algn="just"/>
            <a:r>
              <a:rPr lang="en-IN" sz="3200" dirty="0">
                <a:solidFill>
                  <a:srgbClr val="222222"/>
                </a:solidFill>
                <a:latin typeface="Times New Roman" panose="02020603050405020304" pitchFamily="18" charset="0"/>
                <a:cs typeface="Times New Roman" panose="02020603050405020304" pitchFamily="18" charset="0"/>
              </a:rPr>
              <a:t>G</a:t>
            </a:r>
            <a:r>
              <a:rPr lang="en-IN" sz="3200" b="0" i="0" dirty="0" smtClean="0">
                <a:solidFill>
                  <a:srgbClr val="222222"/>
                </a:solidFill>
                <a:effectLst/>
                <a:latin typeface="Times New Roman" panose="02020603050405020304" pitchFamily="18" charset="0"/>
                <a:cs typeface="Times New Roman" panose="02020603050405020304" pitchFamily="18" charset="0"/>
              </a:rPr>
              <a:t>eneral </a:t>
            </a:r>
            <a:r>
              <a:rPr lang="en-IN" sz="3200" b="0" i="0" dirty="0">
                <a:solidFill>
                  <a:srgbClr val="222222"/>
                </a:solidFill>
                <a:effectLst/>
                <a:latin typeface="Times New Roman" panose="02020603050405020304" pitchFamily="18" charset="0"/>
                <a:cs typeface="Times New Roman" panose="02020603050405020304" pitchFamily="18" charset="0"/>
              </a:rPr>
              <a:t>graphics packages are designed to be used with </a:t>
            </a:r>
            <a:r>
              <a:rPr lang="en-IN" sz="3200" b="1" i="0" dirty="0">
                <a:solidFill>
                  <a:srgbClr val="222222"/>
                </a:solidFill>
                <a:effectLst/>
                <a:latin typeface="Times New Roman" panose="02020603050405020304" pitchFamily="18" charset="0"/>
                <a:cs typeface="Times New Roman" panose="02020603050405020304" pitchFamily="18" charset="0"/>
              </a:rPr>
              <a:t>Cartesian coordinate specifications</a:t>
            </a:r>
            <a:r>
              <a:rPr lang="en-IN" sz="3200" b="0" i="0" dirty="0">
                <a:solidFill>
                  <a:srgbClr val="222222"/>
                </a:solidFill>
                <a:effectLst/>
                <a:latin typeface="Times New Roman" panose="02020603050405020304" pitchFamily="18" charset="0"/>
                <a:cs typeface="Times New Roman" panose="02020603050405020304" pitchFamily="18" charset="0"/>
              </a:rPr>
              <a:t>.</a:t>
            </a:r>
          </a:p>
          <a:p>
            <a:pPr algn="just"/>
            <a:r>
              <a:rPr lang="en-IN" sz="3200" b="0" i="0" dirty="0">
                <a:solidFill>
                  <a:srgbClr val="222222"/>
                </a:solidFill>
                <a:effectLst/>
                <a:latin typeface="Times New Roman" panose="02020603050405020304" pitchFamily="18" charset="0"/>
                <a:cs typeface="Times New Roman" panose="02020603050405020304" pitchFamily="18" charset="0"/>
              </a:rPr>
              <a:t> If coordinate values for a picture are specified in some other reference frame (spherical, hyperbolic, etc.), they must be converted to Cartesian coordinates before they can be input to the graphics package.</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8018111"/>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186D0E5-3375-4FFE-8253-EBF16491FB1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51FFA786-8918-48AA-9F72-B133B6A18CF1}"/>
              </a:ext>
            </a:extLst>
          </p:cNvPr>
          <p:cNvSpPr>
            <a:spLocks noGrp="1"/>
          </p:cNvSpPr>
          <p:nvPr>
            <p:ph idx="1"/>
          </p:nvPr>
        </p:nvSpPr>
        <p:spPr/>
        <p:txBody>
          <a:bodyPr/>
          <a:lstStyle/>
          <a:p>
            <a:endParaRPr lang="en-IN" dirty="0"/>
          </a:p>
        </p:txBody>
      </p:sp>
      <p:pic>
        <p:nvPicPr>
          <p:cNvPr id="1026" name="Picture 2" descr="Coordinate System — Definition &amp; Examples - Expii">
            <a:extLst>
              <a:ext uri="{FF2B5EF4-FFF2-40B4-BE49-F238E27FC236}">
                <a16:creationId xmlns:a16="http://schemas.microsoft.com/office/drawing/2014/main" xmlns="" id="{10C087BF-3E18-42A1-898E-9350FD9C35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139" y="906307"/>
            <a:ext cx="5473685" cy="36491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rtesian coordinate system - Wikipedia">
            <a:extLst>
              <a:ext uri="{FF2B5EF4-FFF2-40B4-BE49-F238E27FC236}">
                <a16:creationId xmlns:a16="http://schemas.microsoft.com/office/drawing/2014/main" xmlns="" id="{B5FE9A65-2B2F-4DD1-AD58-8D0595CBAC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2312" y="365125"/>
            <a:ext cx="4731488" cy="4731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7311774"/>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996962-C3FB-4D42-BE99-1A92695D23B9}"/>
              </a:ext>
            </a:extLst>
          </p:cNvPr>
          <p:cNvSpPr>
            <a:spLocks noGrp="1"/>
          </p:cNvSpPr>
          <p:nvPr>
            <p:ph type="title"/>
          </p:nvPr>
        </p:nvSpPr>
        <p:spPr/>
        <p:txBody>
          <a:bodyPr/>
          <a:lstStyle/>
          <a:p>
            <a:r>
              <a:rPr lang="en-IN" b="1" i="0" dirty="0">
                <a:solidFill>
                  <a:srgbClr val="222222"/>
                </a:solidFill>
                <a:effectLst/>
                <a:latin typeface="Times New Roman" panose="02020603050405020304" pitchFamily="18" charset="0"/>
                <a:cs typeface="Times New Roman" panose="02020603050405020304" pitchFamily="18" charset="0"/>
              </a:rPr>
              <a:t>Coordinate Representations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EC552253-CE96-48F3-8F3D-4BBBEA1F4CC5}"/>
              </a:ext>
            </a:extLst>
          </p:cNvPr>
          <p:cNvSpPr>
            <a:spLocks noGrp="1"/>
          </p:cNvSpPr>
          <p:nvPr>
            <p:ph idx="1"/>
          </p:nvPr>
        </p:nvSpPr>
        <p:spPr/>
        <p:txBody>
          <a:bodyPr>
            <a:normAutofit lnSpcReduction="10000"/>
          </a:bodyPr>
          <a:lstStyle/>
          <a:p>
            <a:pPr algn="just"/>
            <a:r>
              <a:rPr lang="en-IN" b="0" i="0" dirty="0">
                <a:solidFill>
                  <a:srgbClr val="222222"/>
                </a:solidFill>
                <a:effectLst/>
                <a:latin typeface="Times New Roman" panose="02020603050405020304" pitchFamily="18" charset="0"/>
                <a:cs typeface="Times New Roman" panose="02020603050405020304" pitchFamily="18" charset="0"/>
              </a:rPr>
              <a:t>Special-purpose packages may allow use of other coordinate frames that are appropriate to the application. </a:t>
            </a:r>
          </a:p>
          <a:p>
            <a:pPr algn="just"/>
            <a:r>
              <a:rPr lang="en-IN" b="0" i="0" dirty="0">
                <a:solidFill>
                  <a:srgbClr val="222222"/>
                </a:solidFill>
                <a:effectLst/>
                <a:latin typeface="Times New Roman" panose="02020603050405020304" pitchFamily="18" charset="0"/>
                <a:cs typeface="Times New Roman" panose="02020603050405020304" pitchFamily="18" charset="0"/>
              </a:rPr>
              <a:t>In </a:t>
            </a:r>
            <a:r>
              <a:rPr lang="en-IN" b="0" i="0" dirty="0" smtClean="0">
                <a:solidFill>
                  <a:srgbClr val="222222"/>
                </a:solidFill>
                <a:effectLst/>
                <a:latin typeface="Times New Roman" panose="02020603050405020304" pitchFamily="18" charset="0"/>
                <a:cs typeface="Times New Roman" panose="02020603050405020304" pitchFamily="18" charset="0"/>
              </a:rPr>
              <a:t>general, </a:t>
            </a:r>
            <a:r>
              <a:rPr lang="en-IN" b="0" i="0" dirty="0">
                <a:solidFill>
                  <a:srgbClr val="222222"/>
                </a:solidFill>
                <a:effectLst/>
                <a:latin typeface="Times New Roman" panose="02020603050405020304" pitchFamily="18" charset="0"/>
                <a:cs typeface="Times New Roman" panose="02020603050405020304" pitchFamily="18" charset="0"/>
              </a:rPr>
              <a:t>several different Cartesian reference frames are used to construct and display a scene. </a:t>
            </a:r>
          </a:p>
          <a:p>
            <a:pPr algn="just"/>
            <a:r>
              <a:rPr lang="en-IN" b="0" i="0" dirty="0">
                <a:solidFill>
                  <a:srgbClr val="222222"/>
                </a:solidFill>
                <a:effectLst/>
                <a:latin typeface="Times New Roman" panose="02020603050405020304" pitchFamily="18" charset="0"/>
                <a:cs typeface="Times New Roman" panose="02020603050405020304" pitchFamily="18" charset="0"/>
              </a:rPr>
              <a:t>We can construct the shape of individual objects, such as trees or furniture, in a scene within separate coordinate reference frames called </a:t>
            </a:r>
            <a:r>
              <a:rPr lang="en-IN" b="1" i="0" dirty="0">
                <a:solidFill>
                  <a:srgbClr val="222222"/>
                </a:solidFill>
                <a:effectLst/>
                <a:latin typeface="Times New Roman" panose="02020603050405020304" pitchFamily="18" charset="0"/>
                <a:cs typeface="Times New Roman" panose="02020603050405020304" pitchFamily="18" charset="0"/>
              </a:rPr>
              <a:t>modelling coordinates</a:t>
            </a:r>
            <a:r>
              <a:rPr lang="en-IN" b="0" i="0" dirty="0">
                <a:solidFill>
                  <a:srgbClr val="222222"/>
                </a:solidFill>
                <a:effectLst/>
                <a:latin typeface="Times New Roman" panose="02020603050405020304" pitchFamily="18" charset="0"/>
                <a:cs typeface="Times New Roman" panose="02020603050405020304" pitchFamily="18" charset="0"/>
              </a:rPr>
              <a:t>, or sometimes </a:t>
            </a:r>
            <a:r>
              <a:rPr lang="en-IN" b="1" i="0" dirty="0">
                <a:solidFill>
                  <a:srgbClr val="222222"/>
                </a:solidFill>
                <a:effectLst/>
                <a:latin typeface="Times New Roman" panose="02020603050405020304" pitchFamily="18" charset="0"/>
                <a:cs typeface="Times New Roman" panose="02020603050405020304" pitchFamily="18" charset="0"/>
              </a:rPr>
              <a:t>local coordinates </a:t>
            </a:r>
            <a:r>
              <a:rPr lang="en-IN" b="0" i="0" dirty="0">
                <a:solidFill>
                  <a:srgbClr val="222222"/>
                </a:solidFill>
                <a:effectLst/>
                <a:latin typeface="Times New Roman" panose="02020603050405020304" pitchFamily="18" charset="0"/>
                <a:cs typeface="Times New Roman" panose="02020603050405020304" pitchFamily="18" charset="0"/>
              </a:rPr>
              <a:t>or </a:t>
            </a:r>
            <a:r>
              <a:rPr lang="en-IN" b="1" i="0" dirty="0">
                <a:solidFill>
                  <a:srgbClr val="222222"/>
                </a:solidFill>
                <a:effectLst/>
                <a:latin typeface="Times New Roman" panose="02020603050405020304" pitchFamily="18" charset="0"/>
                <a:cs typeface="Times New Roman" panose="02020603050405020304" pitchFamily="18" charset="0"/>
              </a:rPr>
              <a:t>master coordinates</a:t>
            </a:r>
            <a:r>
              <a:rPr lang="en-IN" b="0" i="0" dirty="0">
                <a:solidFill>
                  <a:srgbClr val="222222"/>
                </a:solidFill>
                <a:effectLst/>
                <a:latin typeface="Times New Roman" panose="02020603050405020304" pitchFamily="18" charset="0"/>
                <a:cs typeface="Times New Roman" panose="02020603050405020304" pitchFamily="18" charset="0"/>
              </a:rPr>
              <a:t>. </a:t>
            </a:r>
          </a:p>
          <a:p>
            <a:pPr algn="just"/>
            <a:r>
              <a:rPr lang="en-IN" b="0" i="0" dirty="0">
                <a:solidFill>
                  <a:srgbClr val="222222"/>
                </a:solidFill>
                <a:effectLst/>
                <a:latin typeface="Times New Roman" panose="02020603050405020304" pitchFamily="18" charset="0"/>
                <a:cs typeface="Times New Roman" panose="02020603050405020304" pitchFamily="18" charset="0"/>
              </a:rPr>
              <a:t>Once individual object shapes have been specified, we can place the object into appropriate positions within the scene using a reference frame called </a:t>
            </a:r>
            <a:r>
              <a:rPr lang="en-IN" b="1" i="0" dirty="0">
                <a:solidFill>
                  <a:srgbClr val="222222"/>
                </a:solidFill>
                <a:effectLst/>
                <a:latin typeface="Times New Roman" panose="02020603050405020304" pitchFamily="18" charset="0"/>
                <a:cs typeface="Times New Roman" panose="02020603050405020304" pitchFamily="18" charset="0"/>
              </a:rPr>
              <a:t>world coordinates</a:t>
            </a:r>
            <a:r>
              <a:rPr lang="en-IN" b="0" i="0" dirty="0">
                <a:solidFill>
                  <a:srgbClr val="222222"/>
                </a:solidFill>
                <a:effectLst/>
                <a:latin typeface="arial" panose="020B0604020202020204" pitchFamily="34" charset="0"/>
              </a:rPr>
              <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98163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Oval 1">
            <a:extLst>
              <a:ext uri="{FF2B5EF4-FFF2-40B4-BE49-F238E27FC236}">
                <a16:creationId xmlns:a16="http://schemas.microsoft.com/office/drawing/2014/main" xmlns="" id="{AB3469B7-2BAD-41E4-8C5B-1AFB98D0CCC8}"/>
              </a:ext>
            </a:extLst>
          </p:cNvPr>
          <p:cNvSpPr>
            <a:spLocks noChangeArrowheads="1"/>
          </p:cNvSpPr>
          <p:nvPr/>
        </p:nvSpPr>
        <p:spPr bwMode="auto">
          <a:xfrm>
            <a:off x="1981200" y="6245225"/>
            <a:ext cx="2133600" cy="476250"/>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nchorCtr="1"/>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9pPr>
          </a:lstStyle>
          <a:p>
            <a:pPr>
              <a:buClrTx/>
              <a:buFontTx/>
              <a:buNone/>
            </a:pPr>
            <a:fld id="{F6635C5C-B2E1-4F03-9625-F9449F32FDA1}" type="slidenum">
              <a:rPr lang="en-US" altLang="en-US" sz="1400">
                <a:solidFill>
                  <a:srgbClr val="FFFFFF"/>
                </a:solidFill>
              </a:rPr>
              <a:pPr>
                <a:buClrTx/>
                <a:buFontTx/>
                <a:buNone/>
              </a:pPr>
              <a:t>17</a:t>
            </a:fld>
            <a:endParaRPr lang="en-US" altLang="en-US" sz="1400">
              <a:solidFill>
                <a:srgbClr val="FFFFFF"/>
              </a:solidFill>
            </a:endParaRPr>
          </a:p>
        </p:txBody>
      </p:sp>
      <p:sp>
        <p:nvSpPr>
          <p:cNvPr id="11266" name="Text Box 2">
            <a:extLst>
              <a:ext uri="{FF2B5EF4-FFF2-40B4-BE49-F238E27FC236}">
                <a16:creationId xmlns:a16="http://schemas.microsoft.com/office/drawing/2014/main" xmlns="" id="{2C766D39-75CE-4F48-8135-F1BFF150DB4C}"/>
              </a:ext>
            </a:extLst>
          </p:cNvPr>
          <p:cNvSpPr txBox="1">
            <a:spLocks noChangeArrowheads="1"/>
          </p:cNvSpPr>
          <p:nvPr/>
        </p:nvSpPr>
        <p:spPr bwMode="auto">
          <a:xfrm>
            <a:off x="1881188" y="-15082"/>
            <a:ext cx="8229600" cy="1071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bIns="9144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9pPr>
          </a:lstStyle>
          <a:p>
            <a:pPr>
              <a:buClrTx/>
              <a:buFontTx/>
              <a:buNone/>
            </a:pPr>
            <a:r>
              <a:rPr lang="en-US" altLang="en-US" sz="4000" b="1" dirty="0">
                <a:solidFill>
                  <a:schemeClr val="tx1"/>
                </a:solidFill>
                <a:latin typeface="Times New Roman" panose="02020603050405020304" pitchFamily="18" charset="0"/>
                <a:cs typeface="Times New Roman" panose="02020603050405020304" pitchFamily="18" charset="0"/>
              </a:rPr>
              <a:t>Refresh Cathode-Ray Tubes (CRT)</a:t>
            </a:r>
          </a:p>
        </p:txBody>
      </p:sp>
      <p:pic>
        <p:nvPicPr>
          <p:cNvPr id="11267" name="Picture 3">
            <a:extLst>
              <a:ext uri="{FF2B5EF4-FFF2-40B4-BE49-F238E27FC236}">
                <a16:creationId xmlns:a16="http://schemas.microsoft.com/office/drawing/2014/main" xmlns="" id="{7A9D684B-AF3E-4B88-9DA2-9C9FFC6B31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188" y="1393031"/>
            <a:ext cx="8215312" cy="40719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orld coordinate system, image coordinate system, and camera coordinate |  Download Scientific Diagram">
            <a:extLst>
              <a:ext uri="{FF2B5EF4-FFF2-40B4-BE49-F238E27FC236}">
                <a16:creationId xmlns:a16="http://schemas.microsoft.com/office/drawing/2014/main" xmlns="" id="{F29CF6A4-A05C-47C4-A026-CB4AB3B6FF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5907" y="240709"/>
            <a:ext cx="8477693" cy="5607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0144612"/>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6C3C95-828B-4C96-85E3-AE9855F2B3CE}"/>
              </a:ext>
            </a:extLst>
          </p:cNvPr>
          <p:cNvSpPr>
            <a:spLocks noGrp="1"/>
          </p:cNvSpPr>
          <p:nvPr>
            <p:ph type="title"/>
          </p:nvPr>
        </p:nvSpPr>
        <p:spPr/>
        <p:txBody>
          <a:bodyPr/>
          <a:lstStyle/>
          <a:p>
            <a:r>
              <a:rPr lang="en-IN" b="1" i="0" dirty="0">
                <a:solidFill>
                  <a:srgbClr val="222222"/>
                </a:solidFill>
                <a:effectLst/>
                <a:latin typeface="Times New Roman" panose="02020603050405020304" pitchFamily="18" charset="0"/>
                <a:cs typeface="Times New Roman" panose="02020603050405020304" pitchFamily="18" charset="0"/>
              </a:rPr>
              <a:t>Coordinate Representations</a:t>
            </a:r>
            <a:endParaRPr lang="en-IN" dirty="0"/>
          </a:p>
        </p:txBody>
      </p:sp>
      <p:sp>
        <p:nvSpPr>
          <p:cNvPr id="3" name="Content Placeholder 2">
            <a:extLst>
              <a:ext uri="{FF2B5EF4-FFF2-40B4-BE49-F238E27FC236}">
                <a16:creationId xmlns:a16="http://schemas.microsoft.com/office/drawing/2014/main" xmlns="" id="{52E0A449-C615-427A-AC44-CDF1621420F1}"/>
              </a:ext>
            </a:extLst>
          </p:cNvPr>
          <p:cNvSpPr>
            <a:spLocks noGrp="1"/>
          </p:cNvSpPr>
          <p:nvPr>
            <p:ph idx="1"/>
          </p:nvPr>
        </p:nvSpPr>
        <p:spPr/>
        <p:txBody>
          <a:bodyPr>
            <a:normAutofit/>
          </a:bodyPr>
          <a:lstStyle/>
          <a:p>
            <a:pPr algn="just"/>
            <a:r>
              <a:rPr lang="en-IN" b="0" i="0" dirty="0">
                <a:solidFill>
                  <a:srgbClr val="222222"/>
                </a:solidFill>
                <a:effectLst/>
                <a:latin typeface="Times New Roman" panose="02020603050405020304" pitchFamily="18" charset="0"/>
                <a:cs typeface="Times New Roman" panose="02020603050405020304" pitchFamily="18" charset="0"/>
              </a:rPr>
              <a:t>Finally, the world-coordinate description of the scene is transferred to one or more output-device reference frames for display.</a:t>
            </a:r>
          </a:p>
          <a:p>
            <a:pPr algn="just"/>
            <a:r>
              <a:rPr lang="en-IN" b="0" i="0" dirty="0">
                <a:solidFill>
                  <a:srgbClr val="222222"/>
                </a:solidFill>
                <a:effectLst/>
                <a:latin typeface="Times New Roman" panose="02020603050405020304" pitchFamily="18" charset="0"/>
                <a:cs typeface="Times New Roman" panose="02020603050405020304" pitchFamily="18" charset="0"/>
              </a:rPr>
              <a:t> These display coordinate systems are referred to as </a:t>
            </a:r>
            <a:r>
              <a:rPr lang="en-IN" b="1" i="0" dirty="0">
                <a:solidFill>
                  <a:srgbClr val="222222"/>
                </a:solidFill>
                <a:effectLst/>
                <a:latin typeface="Times New Roman" panose="02020603050405020304" pitchFamily="18" charset="0"/>
                <a:cs typeface="Times New Roman" panose="02020603050405020304" pitchFamily="18" charset="0"/>
              </a:rPr>
              <a:t>device coordinates</a:t>
            </a:r>
            <a:r>
              <a:rPr lang="en-IN" b="0" i="0" dirty="0">
                <a:solidFill>
                  <a:srgbClr val="222222"/>
                </a:solidFill>
                <a:effectLst/>
                <a:latin typeface="Times New Roman" panose="02020603050405020304" pitchFamily="18" charset="0"/>
                <a:cs typeface="Times New Roman" panose="02020603050405020304" pitchFamily="18" charset="0"/>
              </a:rPr>
              <a:t> or </a:t>
            </a:r>
            <a:r>
              <a:rPr lang="en-IN" b="1" i="0" dirty="0">
                <a:solidFill>
                  <a:srgbClr val="222222"/>
                </a:solidFill>
                <a:effectLst/>
                <a:latin typeface="Times New Roman" panose="02020603050405020304" pitchFamily="18" charset="0"/>
                <a:cs typeface="Times New Roman" panose="02020603050405020304" pitchFamily="18" charset="0"/>
              </a:rPr>
              <a:t>screen coordinates</a:t>
            </a:r>
            <a:r>
              <a:rPr lang="en-IN" b="0" i="0" dirty="0">
                <a:solidFill>
                  <a:srgbClr val="222222"/>
                </a:solidFill>
                <a:effectLst/>
                <a:latin typeface="Times New Roman" panose="02020603050405020304" pitchFamily="18" charset="0"/>
                <a:cs typeface="Times New Roman" panose="02020603050405020304" pitchFamily="18" charset="0"/>
              </a:rPr>
              <a:t> in the case of a video monitor. </a:t>
            </a:r>
          </a:p>
          <a:p>
            <a:pPr algn="just"/>
            <a:r>
              <a:rPr lang="en-IN" b="0" i="0" dirty="0">
                <a:solidFill>
                  <a:srgbClr val="222222"/>
                </a:solidFill>
                <a:effectLst/>
                <a:latin typeface="Times New Roman" panose="02020603050405020304" pitchFamily="18" charset="0"/>
                <a:cs typeface="Times New Roman" panose="02020603050405020304" pitchFamily="18" charset="0"/>
              </a:rPr>
              <a:t>Modelling and world coordinate definitions allow us to set any convenient floating-point or integer dimensions without being hampered by the constraints of a particular output device. </a:t>
            </a:r>
          </a:p>
          <a:p>
            <a:pPr algn="just"/>
            <a:r>
              <a:rPr lang="en-IN" b="0" i="0" dirty="0">
                <a:solidFill>
                  <a:srgbClr val="222222"/>
                </a:solidFill>
                <a:effectLst/>
                <a:latin typeface="Times New Roman" panose="02020603050405020304" pitchFamily="18" charset="0"/>
                <a:cs typeface="Times New Roman" panose="02020603050405020304" pitchFamily="18" charset="0"/>
              </a:rPr>
              <a:t>For some scenes, we might want to speedy object dimensions in fractions of a foot, while for other applications we might want to use </a:t>
            </a:r>
            <a:r>
              <a:rPr lang="en-IN" b="0" i="0" dirty="0" smtClean="0">
                <a:solidFill>
                  <a:srgbClr val="222222"/>
                </a:solidFill>
                <a:effectLst/>
                <a:latin typeface="Times New Roman" panose="02020603050405020304" pitchFamily="18" charset="0"/>
                <a:cs typeface="Times New Roman" panose="02020603050405020304" pitchFamily="18" charset="0"/>
              </a:rPr>
              <a:t>millimetres</a:t>
            </a:r>
            <a:r>
              <a:rPr lang="en-IN" dirty="0">
                <a:solidFill>
                  <a:srgbClr val="222222"/>
                </a:solidFill>
                <a:latin typeface="Times New Roman" panose="02020603050405020304" pitchFamily="18" charset="0"/>
                <a:cs typeface="Times New Roman" panose="02020603050405020304" pitchFamily="18" charset="0"/>
              </a:rPr>
              <a:t> </a:t>
            </a:r>
            <a:r>
              <a:rPr lang="en-IN" dirty="0" smtClean="0">
                <a:solidFill>
                  <a:srgbClr val="222222"/>
                </a:solidFill>
                <a:latin typeface="Times New Roman" panose="02020603050405020304" pitchFamily="18" charset="0"/>
                <a:cs typeface="Times New Roman" panose="02020603050405020304" pitchFamily="18" charset="0"/>
              </a:rPr>
              <a:t>or</a:t>
            </a:r>
            <a:r>
              <a:rPr lang="en-IN" b="0" i="0" dirty="0" smtClean="0">
                <a:solidFill>
                  <a:srgbClr val="222222"/>
                </a:solidFill>
                <a:effectLst/>
                <a:latin typeface="Times New Roman" panose="02020603050405020304" pitchFamily="18" charset="0"/>
                <a:cs typeface="Times New Roman" panose="02020603050405020304" pitchFamily="18" charset="0"/>
              </a:rPr>
              <a:t> kilometres.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3302493"/>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1.1.3. Coordinate System of a Screen">
            <a:extLst>
              <a:ext uri="{FF2B5EF4-FFF2-40B4-BE49-F238E27FC236}">
                <a16:creationId xmlns:a16="http://schemas.microsoft.com/office/drawing/2014/main" xmlns="" id="{8904C128-3BD9-41F1-8D26-6DE1069227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5394" y="365125"/>
            <a:ext cx="8114617" cy="5380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1785957"/>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FDF150-D53C-4CB3-85C5-550577CF907F}"/>
              </a:ext>
            </a:extLst>
          </p:cNvPr>
          <p:cNvSpPr>
            <a:spLocks noGrp="1"/>
          </p:cNvSpPr>
          <p:nvPr>
            <p:ph type="title"/>
          </p:nvPr>
        </p:nvSpPr>
        <p:spPr/>
        <p:txBody>
          <a:bodyPr/>
          <a:lstStyle/>
          <a:p>
            <a:r>
              <a:rPr lang="en-IN" b="1" i="0" dirty="0">
                <a:solidFill>
                  <a:srgbClr val="222222"/>
                </a:solidFill>
                <a:effectLst/>
                <a:latin typeface="Times New Roman" panose="02020603050405020304" pitchFamily="18" charset="0"/>
                <a:cs typeface="Times New Roman" panose="02020603050405020304" pitchFamily="18" charset="0"/>
              </a:rPr>
              <a:t>Coordinate Representations</a:t>
            </a:r>
            <a:endParaRPr lang="en-IN" dirty="0"/>
          </a:p>
        </p:txBody>
      </p:sp>
      <p:sp>
        <p:nvSpPr>
          <p:cNvPr id="3" name="Content Placeholder 2">
            <a:extLst>
              <a:ext uri="{FF2B5EF4-FFF2-40B4-BE49-F238E27FC236}">
                <a16:creationId xmlns:a16="http://schemas.microsoft.com/office/drawing/2014/main" xmlns="" id="{8D3FF76E-8A43-4282-9528-D6A12E88C5E2}"/>
              </a:ext>
            </a:extLst>
          </p:cNvPr>
          <p:cNvSpPr>
            <a:spLocks noGrp="1"/>
          </p:cNvSpPr>
          <p:nvPr>
            <p:ph idx="1"/>
          </p:nvPr>
        </p:nvSpPr>
        <p:spPr/>
        <p:txBody>
          <a:bodyPr>
            <a:normAutofit fontScale="92500" lnSpcReduction="10000"/>
          </a:bodyPr>
          <a:lstStyle/>
          <a:p>
            <a:pPr algn="just"/>
            <a:r>
              <a:rPr lang="en-IN" b="0" i="0" dirty="0">
                <a:solidFill>
                  <a:srgbClr val="222222"/>
                </a:solidFill>
                <a:effectLst/>
                <a:latin typeface="Times New Roman" panose="02020603050405020304" pitchFamily="18" charset="0"/>
                <a:cs typeface="Times New Roman" panose="02020603050405020304" pitchFamily="18" charset="0"/>
              </a:rPr>
              <a:t>An initial modelling-coordinate position </a:t>
            </a:r>
            <a:r>
              <a:rPr lang="en-IN" b="1" i="0" dirty="0">
                <a:solidFill>
                  <a:srgbClr val="222222"/>
                </a:solidFill>
                <a:effectLst/>
                <a:latin typeface="Times New Roman" panose="02020603050405020304" pitchFamily="18" charset="0"/>
                <a:cs typeface="Times New Roman" panose="02020603050405020304" pitchFamily="18" charset="0"/>
              </a:rPr>
              <a:t>(</a:t>
            </a:r>
            <a:r>
              <a:rPr lang="en-IN" b="1" i="0" dirty="0" err="1">
                <a:solidFill>
                  <a:srgbClr val="222222"/>
                </a:solidFill>
                <a:effectLst/>
                <a:latin typeface="Times New Roman" panose="02020603050405020304" pitchFamily="18" charset="0"/>
                <a:cs typeface="Times New Roman" panose="02020603050405020304" pitchFamily="18" charset="0"/>
              </a:rPr>
              <a:t>x</a:t>
            </a:r>
            <a:r>
              <a:rPr lang="en-IN" b="1" i="0" baseline="-25000" dirty="0" err="1">
                <a:solidFill>
                  <a:srgbClr val="222222"/>
                </a:solidFill>
                <a:effectLst/>
                <a:latin typeface="Times New Roman" panose="02020603050405020304" pitchFamily="18" charset="0"/>
                <a:cs typeface="Times New Roman" panose="02020603050405020304" pitchFamily="18" charset="0"/>
              </a:rPr>
              <a:t>mc</a:t>
            </a:r>
            <a:r>
              <a:rPr lang="en-IN" b="1" i="0" dirty="0">
                <a:solidFill>
                  <a:srgbClr val="222222"/>
                </a:solidFill>
                <a:effectLst/>
                <a:latin typeface="Times New Roman" panose="02020603050405020304" pitchFamily="18" charset="0"/>
                <a:cs typeface="Times New Roman" panose="02020603050405020304" pitchFamily="18" charset="0"/>
              </a:rPr>
              <a:t>, </a:t>
            </a:r>
            <a:r>
              <a:rPr lang="en-IN" b="1" i="0" dirty="0" err="1">
                <a:solidFill>
                  <a:srgbClr val="222222"/>
                </a:solidFill>
                <a:effectLst/>
                <a:latin typeface="Times New Roman" panose="02020603050405020304" pitchFamily="18" charset="0"/>
                <a:cs typeface="Times New Roman" panose="02020603050405020304" pitchFamily="18" charset="0"/>
              </a:rPr>
              <a:t>y</a:t>
            </a:r>
            <a:r>
              <a:rPr lang="en-IN" b="1" i="0" baseline="-25000" dirty="0" err="1">
                <a:solidFill>
                  <a:srgbClr val="222222"/>
                </a:solidFill>
                <a:effectLst/>
                <a:latin typeface="Times New Roman" panose="02020603050405020304" pitchFamily="18" charset="0"/>
                <a:cs typeface="Times New Roman" panose="02020603050405020304" pitchFamily="18" charset="0"/>
              </a:rPr>
              <a:t>mc</a:t>
            </a:r>
            <a:r>
              <a:rPr lang="en-IN" b="0" i="0" dirty="0">
                <a:solidFill>
                  <a:srgbClr val="222222"/>
                </a:solidFill>
                <a:effectLst/>
                <a:latin typeface="Times New Roman" panose="02020603050405020304" pitchFamily="18" charset="0"/>
                <a:cs typeface="Times New Roman" panose="02020603050405020304" pitchFamily="18" charset="0"/>
              </a:rPr>
              <a:t>) in this illustration is transferred to a device coordinate position </a:t>
            </a:r>
            <a:r>
              <a:rPr lang="en-IN" b="1" i="0" dirty="0">
                <a:solidFill>
                  <a:srgbClr val="222222"/>
                </a:solidFill>
                <a:effectLst/>
                <a:latin typeface="Times New Roman" panose="02020603050405020304" pitchFamily="18" charset="0"/>
                <a:cs typeface="Times New Roman" panose="02020603050405020304" pitchFamily="18" charset="0"/>
              </a:rPr>
              <a:t>(</a:t>
            </a:r>
            <a:r>
              <a:rPr lang="en-IN" b="1" i="0" dirty="0" err="1">
                <a:solidFill>
                  <a:srgbClr val="222222"/>
                </a:solidFill>
                <a:effectLst/>
                <a:latin typeface="Times New Roman" panose="02020603050405020304" pitchFamily="18" charset="0"/>
                <a:cs typeface="Times New Roman" panose="02020603050405020304" pitchFamily="18" charset="0"/>
              </a:rPr>
              <a:t>x</a:t>
            </a:r>
            <a:r>
              <a:rPr lang="en-IN" b="1" i="0" baseline="-25000" dirty="0" err="1">
                <a:solidFill>
                  <a:srgbClr val="222222"/>
                </a:solidFill>
                <a:effectLst/>
                <a:latin typeface="Times New Roman" panose="02020603050405020304" pitchFamily="18" charset="0"/>
                <a:cs typeface="Times New Roman" panose="02020603050405020304" pitchFamily="18" charset="0"/>
              </a:rPr>
              <a:t>dc</a:t>
            </a:r>
            <a:r>
              <a:rPr lang="en-IN" b="1" i="0" dirty="0">
                <a:solidFill>
                  <a:srgbClr val="222222"/>
                </a:solidFill>
                <a:effectLst/>
                <a:latin typeface="Times New Roman" panose="02020603050405020304" pitchFamily="18" charset="0"/>
                <a:cs typeface="Times New Roman" panose="02020603050405020304" pitchFamily="18" charset="0"/>
              </a:rPr>
              <a:t>,  </a:t>
            </a:r>
            <a:r>
              <a:rPr lang="en-IN" b="1" i="0" dirty="0" err="1">
                <a:solidFill>
                  <a:srgbClr val="222222"/>
                </a:solidFill>
                <a:effectLst/>
                <a:latin typeface="Times New Roman" panose="02020603050405020304" pitchFamily="18" charset="0"/>
                <a:cs typeface="Times New Roman" panose="02020603050405020304" pitchFamily="18" charset="0"/>
              </a:rPr>
              <a:t>y</a:t>
            </a:r>
            <a:r>
              <a:rPr lang="en-IN" b="1" i="0" baseline="-25000" dirty="0" err="1">
                <a:solidFill>
                  <a:srgbClr val="222222"/>
                </a:solidFill>
                <a:effectLst/>
                <a:latin typeface="Times New Roman" panose="02020603050405020304" pitchFamily="18" charset="0"/>
                <a:cs typeface="Times New Roman" panose="02020603050405020304" pitchFamily="18" charset="0"/>
              </a:rPr>
              <a:t>dc</a:t>
            </a:r>
            <a:r>
              <a:rPr lang="en-IN" b="1" i="0" dirty="0">
                <a:solidFill>
                  <a:srgbClr val="222222"/>
                </a:solidFill>
                <a:effectLst/>
                <a:latin typeface="Times New Roman" panose="02020603050405020304" pitchFamily="18" charset="0"/>
                <a:cs typeface="Times New Roman" panose="02020603050405020304" pitchFamily="18" charset="0"/>
              </a:rPr>
              <a:t>)</a:t>
            </a:r>
            <a:r>
              <a:rPr lang="en-IN" b="0" i="0" dirty="0">
                <a:solidFill>
                  <a:srgbClr val="222222"/>
                </a:solidFill>
                <a:effectLst/>
                <a:latin typeface="Times New Roman" panose="02020603050405020304" pitchFamily="18" charset="0"/>
                <a:cs typeface="Times New Roman" panose="02020603050405020304" pitchFamily="18" charset="0"/>
              </a:rPr>
              <a:t>w </a:t>
            </a:r>
            <a:r>
              <a:rPr lang="en-IN" b="0" i="0" dirty="0" err="1">
                <a:solidFill>
                  <a:srgbClr val="222222"/>
                </a:solidFill>
                <a:effectLst/>
                <a:latin typeface="Times New Roman" panose="02020603050405020304" pitchFamily="18" charset="0"/>
                <a:cs typeface="Times New Roman" panose="02020603050405020304" pitchFamily="18" charset="0"/>
              </a:rPr>
              <a:t>ith</a:t>
            </a:r>
            <a:r>
              <a:rPr lang="en-IN" b="0" i="0" dirty="0">
                <a:solidFill>
                  <a:srgbClr val="222222"/>
                </a:solidFill>
                <a:effectLst/>
                <a:latin typeface="Times New Roman" panose="02020603050405020304" pitchFamily="18" charset="0"/>
                <a:cs typeface="Times New Roman" panose="02020603050405020304" pitchFamily="18" charset="0"/>
              </a:rPr>
              <a:t> the sequence:</a:t>
            </a:r>
          </a:p>
          <a:p>
            <a:pPr marL="0" indent="0" algn="ctr">
              <a:buNone/>
            </a:pPr>
            <a:r>
              <a:rPr lang="en-IN" b="1" i="0" dirty="0">
                <a:solidFill>
                  <a:srgbClr val="222222"/>
                </a:solidFill>
                <a:effectLst/>
                <a:latin typeface="Times New Roman" panose="02020603050405020304" pitchFamily="18" charset="0"/>
                <a:cs typeface="Times New Roman" panose="02020603050405020304" pitchFamily="18" charset="0"/>
              </a:rPr>
              <a:t>(</a:t>
            </a:r>
            <a:r>
              <a:rPr lang="en-IN" b="1" i="0" dirty="0" err="1">
                <a:solidFill>
                  <a:srgbClr val="222222"/>
                </a:solidFill>
                <a:effectLst/>
                <a:latin typeface="Times New Roman" panose="02020603050405020304" pitchFamily="18" charset="0"/>
                <a:cs typeface="Times New Roman" panose="02020603050405020304" pitchFamily="18" charset="0"/>
              </a:rPr>
              <a:t>X</a:t>
            </a:r>
            <a:r>
              <a:rPr lang="en-IN" b="1" i="0" baseline="-25000" dirty="0" err="1">
                <a:solidFill>
                  <a:srgbClr val="222222"/>
                </a:solidFill>
                <a:effectLst/>
                <a:latin typeface="Times New Roman" panose="02020603050405020304" pitchFamily="18" charset="0"/>
                <a:cs typeface="Times New Roman" panose="02020603050405020304" pitchFamily="18" charset="0"/>
              </a:rPr>
              <a:t>mc</a:t>
            </a:r>
            <a:r>
              <a:rPr lang="en-IN" b="1" i="0" dirty="0" err="1">
                <a:solidFill>
                  <a:srgbClr val="222222"/>
                </a:solidFill>
                <a:effectLst/>
                <a:latin typeface="Times New Roman" panose="02020603050405020304" pitchFamily="18" charset="0"/>
                <a:cs typeface="Times New Roman" panose="02020603050405020304" pitchFamily="18" charset="0"/>
              </a:rPr>
              <a:t>,y</a:t>
            </a:r>
            <a:r>
              <a:rPr lang="en-IN" b="1" i="0" baseline="-25000" dirty="0" err="1">
                <a:solidFill>
                  <a:srgbClr val="222222"/>
                </a:solidFill>
                <a:effectLst/>
                <a:latin typeface="Times New Roman" panose="02020603050405020304" pitchFamily="18" charset="0"/>
                <a:cs typeface="Times New Roman" panose="02020603050405020304" pitchFamily="18" charset="0"/>
              </a:rPr>
              <a:t>mc</a:t>
            </a:r>
            <a:r>
              <a:rPr lang="en-IN" b="1" i="0" dirty="0">
                <a:solidFill>
                  <a:srgbClr val="222222"/>
                </a:solidFill>
                <a:effectLst/>
                <a:latin typeface="Times New Roman" panose="02020603050405020304" pitchFamily="18" charset="0"/>
                <a:cs typeface="Times New Roman" panose="02020603050405020304" pitchFamily="18" charset="0"/>
              </a:rPr>
              <a:t>)-&gt;(</a:t>
            </a:r>
            <a:r>
              <a:rPr lang="en-IN" b="1" i="0" dirty="0" err="1">
                <a:solidFill>
                  <a:srgbClr val="222222"/>
                </a:solidFill>
                <a:effectLst/>
                <a:latin typeface="Times New Roman" panose="02020603050405020304" pitchFamily="18" charset="0"/>
                <a:cs typeface="Times New Roman" panose="02020603050405020304" pitchFamily="18" charset="0"/>
              </a:rPr>
              <a:t>x</a:t>
            </a:r>
            <a:r>
              <a:rPr lang="en-IN" b="1" i="0" baseline="-25000" dirty="0" err="1">
                <a:solidFill>
                  <a:srgbClr val="222222"/>
                </a:solidFill>
                <a:effectLst/>
                <a:latin typeface="Times New Roman" panose="02020603050405020304" pitchFamily="18" charset="0"/>
                <a:cs typeface="Times New Roman" panose="02020603050405020304" pitchFamily="18" charset="0"/>
              </a:rPr>
              <a:t>wc</a:t>
            </a:r>
            <a:r>
              <a:rPr lang="en-IN" b="1" i="0" dirty="0" err="1">
                <a:solidFill>
                  <a:srgbClr val="222222"/>
                </a:solidFill>
                <a:effectLst/>
                <a:latin typeface="Times New Roman" panose="02020603050405020304" pitchFamily="18" charset="0"/>
                <a:cs typeface="Times New Roman" panose="02020603050405020304" pitchFamily="18" charset="0"/>
              </a:rPr>
              <a:t>,y</a:t>
            </a:r>
            <a:r>
              <a:rPr lang="en-IN" b="1" i="0" baseline="-25000" dirty="0" err="1">
                <a:solidFill>
                  <a:srgbClr val="222222"/>
                </a:solidFill>
                <a:effectLst/>
                <a:latin typeface="Times New Roman" panose="02020603050405020304" pitchFamily="18" charset="0"/>
                <a:cs typeface="Times New Roman" panose="02020603050405020304" pitchFamily="18" charset="0"/>
              </a:rPr>
              <a:t>wc</a:t>
            </a:r>
            <a:r>
              <a:rPr lang="en-IN" b="1" i="0" dirty="0">
                <a:solidFill>
                  <a:srgbClr val="222222"/>
                </a:solidFill>
                <a:effectLst/>
                <a:latin typeface="Times New Roman" panose="02020603050405020304" pitchFamily="18" charset="0"/>
                <a:cs typeface="Times New Roman" panose="02020603050405020304" pitchFamily="18" charset="0"/>
              </a:rPr>
              <a:t>)-&gt;(</a:t>
            </a:r>
            <a:r>
              <a:rPr lang="en-IN" b="1" i="0" dirty="0" err="1">
                <a:solidFill>
                  <a:srgbClr val="222222"/>
                </a:solidFill>
                <a:effectLst/>
                <a:latin typeface="Times New Roman" panose="02020603050405020304" pitchFamily="18" charset="0"/>
                <a:cs typeface="Times New Roman" panose="02020603050405020304" pitchFamily="18" charset="0"/>
              </a:rPr>
              <a:t>x</a:t>
            </a:r>
            <a:r>
              <a:rPr lang="en-IN" b="1" i="0" baseline="-25000" dirty="0" err="1">
                <a:solidFill>
                  <a:srgbClr val="222222"/>
                </a:solidFill>
                <a:effectLst/>
                <a:latin typeface="Times New Roman" panose="02020603050405020304" pitchFamily="18" charset="0"/>
                <a:cs typeface="Times New Roman" panose="02020603050405020304" pitchFamily="18" charset="0"/>
              </a:rPr>
              <a:t>nc</a:t>
            </a:r>
            <a:r>
              <a:rPr lang="en-IN" b="1" i="0" dirty="0" err="1">
                <a:solidFill>
                  <a:srgbClr val="222222"/>
                </a:solidFill>
                <a:effectLst/>
                <a:latin typeface="Times New Roman" panose="02020603050405020304" pitchFamily="18" charset="0"/>
                <a:cs typeface="Times New Roman" panose="02020603050405020304" pitchFamily="18" charset="0"/>
              </a:rPr>
              <a:t>,y</a:t>
            </a:r>
            <a:r>
              <a:rPr lang="en-IN" b="1" i="0" baseline="-25000" dirty="0" err="1">
                <a:solidFill>
                  <a:srgbClr val="222222"/>
                </a:solidFill>
                <a:effectLst/>
                <a:latin typeface="Times New Roman" panose="02020603050405020304" pitchFamily="18" charset="0"/>
                <a:cs typeface="Times New Roman" panose="02020603050405020304" pitchFamily="18" charset="0"/>
              </a:rPr>
              <a:t>nc</a:t>
            </a:r>
            <a:r>
              <a:rPr lang="en-IN" b="1" i="0" dirty="0">
                <a:solidFill>
                  <a:srgbClr val="222222"/>
                </a:solidFill>
                <a:effectLst/>
                <a:latin typeface="Times New Roman" panose="02020603050405020304" pitchFamily="18" charset="0"/>
                <a:cs typeface="Times New Roman" panose="02020603050405020304" pitchFamily="18" charset="0"/>
              </a:rPr>
              <a:t>)-&gt; (</a:t>
            </a:r>
            <a:r>
              <a:rPr lang="en-IN" b="1" i="0" dirty="0" err="1">
                <a:solidFill>
                  <a:srgbClr val="222222"/>
                </a:solidFill>
                <a:effectLst/>
                <a:latin typeface="Times New Roman" panose="02020603050405020304" pitchFamily="18" charset="0"/>
                <a:cs typeface="Times New Roman" panose="02020603050405020304" pitchFamily="18" charset="0"/>
              </a:rPr>
              <a:t>x</a:t>
            </a:r>
            <a:r>
              <a:rPr lang="en-IN" b="1" i="0" baseline="-25000" dirty="0" err="1">
                <a:solidFill>
                  <a:srgbClr val="222222"/>
                </a:solidFill>
                <a:effectLst/>
                <a:latin typeface="Times New Roman" panose="02020603050405020304" pitchFamily="18" charset="0"/>
                <a:cs typeface="Times New Roman" panose="02020603050405020304" pitchFamily="18" charset="0"/>
              </a:rPr>
              <a:t>dc</a:t>
            </a:r>
            <a:r>
              <a:rPr lang="en-IN" b="1" i="0" dirty="0" err="1">
                <a:solidFill>
                  <a:srgbClr val="222222"/>
                </a:solidFill>
                <a:effectLst/>
                <a:latin typeface="Times New Roman" panose="02020603050405020304" pitchFamily="18" charset="0"/>
                <a:cs typeface="Times New Roman" panose="02020603050405020304" pitchFamily="18" charset="0"/>
              </a:rPr>
              <a:t>,y</a:t>
            </a:r>
            <a:r>
              <a:rPr lang="en-IN" b="1" i="0" baseline="-25000" dirty="0" err="1">
                <a:solidFill>
                  <a:srgbClr val="222222"/>
                </a:solidFill>
                <a:effectLst/>
                <a:latin typeface="Times New Roman" panose="02020603050405020304" pitchFamily="18" charset="0"/>
                <a:cs typeface="Times New Roman" panose="02020603050405020304" pitchFamily="18" charset="0"/>
              </a:rPr>
              <a:t>dc</a:t>
            </a:r>
            <a:r>
              <a:rPr lang="en-IN" b="1" i="0" dirty="0">
                <a:solidFill>
                  <a:srgbClr val="222222"/>
                </a:solidFill>
                <a:effectLst/>
                <a:latin typeface="Times New Roman" panose="02020603050405020304" pitchFamily="18" charset="0"/>
                <a:cs typeface="Times New Roman" panose="02020603050405020304" pitchFamily="18" charset="0"/>
              </a:rPr>
              <a:t>)</a:t>
            </a:r>
          </a:p>
          <a:p>
            <a:pPr algn="just"/>
            <a:r>
              <a:rPr lang="en-IN" b="0" i="0" dirty="0">
                <a:solidFill>
                  <a:srgbClr val="222222"/>
                </a:solidFill>
                <a:effectLst/>
                <a:latin typeface="Times New Roman" panose="02020603050405020304" pitchFamily="18" charset="0"/>
                <a:cs typeface="Times New Roman" panose="02020603050405020304" pitchFamily="18" charset="0"/>
              </a:rPr>
              <a:t>The modelling and world-coordinate positions in this transformation can be any floating-point values;</a:t>
            </a:r>
          </a:p>
          <a:p>
            <a:pPr algn="just"/>
            <a:r>
              <a:rPr lang="en-IN" b="0" i="0" dirty="0">
                <a:solidFill>
                  <a:srgbClr val="222222"/>
                </a:solidFill>
                <a:effectLst/>
                <a:latin typeface="Times New Roman" panose="02020603050405020304" pitchFamily="18" charset="0"/>
                <a:cs typeface="Times New Roman" panose="02020603050405020304" pitchFamily="18" charset="0"/>
              </a:rPr>
              <a:t> </a:t>
            </a:r>
            <a:r>
              <a:rPr lang="en-IN" b="0" i="0" dirty="0" smtClean="0">
                <a:solidFill>
                  <a:srgbClr val="222222"/>
                </a:solidFill>
                <a:effectLst/>
                <a:latin typeface="Times New Roman" panose="02020603050405020304" pitchFamily="18" charset="0"/>
                <a:cs typeface="Times New Roman" panose="02020603050405020304" pitchFamily="18" charset="0"/>
              </a:rPr>
              <a:t>Normalized </a:t>
            </a:r>
            <a:r>
              <a:rPr lang="en-IN" b="0" i="0" dirty="0">
                <a:solidFill>
                  <a:srgbClr val="222222"/>
                </a:solidFill>
                <a:effectLst/>
                <a:latin typeface="Times New Roman" panose="02020603050405020304" pitchFamily="18" charset="0"/>
                <a:cs typeface="Times New Roman" panose="02020603050405020304" pitchFamily="18" charset="0"/>
              </a:rPr>
              <a:t>coordinates satisfy the inequalities: 0≤x</a:t>
            </a:r>
            <a:r>
              <a:rPr lang="en-IN" b="0" i="0" baseline="-25000" dirty="0">
                <a:solidFill>
                  <a:srgbClr val="222222"/>
                </a:solidFill>
                <a:effectLst/>
                <a:latin typeface="Times New Roman" panose="02020603050405020304" pitchFamily="18" charset="0"/>
                <a:cs typeface="Times New Roman" panose="02020603050405020304" pitchFamily="18" charset="0"/>
              </a:rPr>
              <a:t>nc</a:t>
            </a:r>
            <a:r>
              <a:rPr lang="en-IN" b="0" i="0" dirty="0">
                <a:solidFill>
                  <a:srgbClr val="222222"/>
                </a:solidFill>
                <a:effectLst/>
                <a:latin typeface="Times New Roman" panose="02020603050405020304" pitchFamily="18" charset="0"/>
                <a:cs typeface="Times New Roman" panose="02020603050405020304" pitchFamily="18" charset="0"/>
              </a:rPr>
              <a:t>≤1, 0≤y</a:t>
            </a:r>
            <a:r>
              <a:rPr lang="en-IN" b="0" i="0" baseline="-25000" dirty="0">
                <a:solidFill>
                  <a:srgbClr val="222222"/>
                </a:solidFill>
                <a:effectLst/>
                <a:latin typeface="Times New Roman" panose="02020603050405020304" pitchFamily="18" charset="0"/>
                <a:cs typeface="Times New Roman" panose="02020603050405020304" pitchFamily="18" charset="0"/>
              </a:rPr>
              <a:t>nc</a:t>
            </a:r>
            <a:r>
              <a:rPr lang="en-IN" b="0" i="0" dirty="0">
                <a:solidFill>
                  <a:srgbClr val="222222"/>
                </a:solidFill>
                <a:effectLst/>
                <a:latin typeface="Times New Roman" panose="02020603050405020304" pitchFamily="18" charset="0"/>
                <a:cs typeface="Times New Roman" panose="02020603050405020304" pitchFamily="18" charset="0"/>
              </a:rPr>
              <a:t>≤1 and the device coordinates </a:t>
            </a:r>
            <a:r>
              <a:rPr lang="en-IN" b="0" i="0" dirty="0" err="1">
                <a:solidFill>
                  <a:srgbClr val="222222"/>
                </a:solidFill>
                <a:effectLst/>
                <a:latin typeface="Times New Roman" panose="02020603050405020304" pitchFamily="18" charset="0"/>
                <a:cs typeface="Times New Roman" panose="02020603050405020304" pitchFamily="18" charset="0"/>
              </a:rPr>
              <a:t>x</a:t>
            </a:r>
            <a:r>
              <a:rPr lang="en-IN" b="0" i="0" baseline="-25000" dirty="0" err="1">
                <a:solidFill>
                  <a:srgbClr val="222222"/>
                </a:solidFill>
                <a:effectLst/>
                <a:latin typeface="Times New Roman" panose="02020603050405020304" pitchFamily="18" charset="0"/>
                <a:cs typeface="Times New Roman" panose="02020603050405020304" pitchFamily="18" charset="0"/>
              </a:rPr>
              <a:t>dc</a:t>
            </a:r>
            <a:r>
              <a:rPr lang="en-IN" b="0" i="0" dirty="0">
                <a:solidFill>
                  <a:srgbClr val="222222"/>
                </a:solidFill>
                <a:effectLst/>
                <a:latin typeface="Times New Roman" panose="02020603050405020304" pitchFamily="18" charset="0"/>
                <a:cs typeface="Times New Roman" panose="02020603050405020304" pitchFamily="18" charset="0"/>
              </a:rPr>
              <a:t> and </a:t>
            </a:r>
            <a:r>
              <a:rPr lang="en-IN" b="0" i="0" dirty="0" err="1">
                <a:solidFill>
                  <a:srgbClr val="222222"/>
                </a:solidFill>
                <a:effectLst/>
                <a:latin typeface="Times New Roman" panose="02020603050405020304" pitchFamily="18" charset="0"/>
                <a:cs typeface="Times New Roman" panose="02020603050405020304" pitchFamily="18" charset="0"/>
              </a:rPr>
              <a:t>y</a:t>
            </a:r>
            <a:r>
              <a:rPr lang="en-IN" b="0" i="0" baseline="-25000" dirty="0" err="1">
                <a:solidFill>
                  <a:srgbClr val="222222"/>
                </a:solidFill>
                <a:effectLst/>
                <a:latin typeface="Times New Roman" panose="02020603050405020304" pitchFamily="18" charset="0"/>
                <a:cs typeface="Times New Roman" panose="02020603050405020304" pitchFamily="18" charset="0"/>
              </a:rPr>
              <a:t>dc</a:t>
            </a:r>
            <a:r>
              <a:rPr lang="en-IN" b="0" i="0" dirty="0">
                <a:solidFill>
                  <a:srgbClr val="222222"/>
                </a:solidFill>
                <a:effectLst/>
                <a:latin typeface="Times New Roman" panose="02020603050405020304" pitchFamily="18" charset="0"/>
                <a:cs typeface="Times New Roman" panose="02020603050405020304" pitchFamily="18" charset="0"/>
              </a:rPr>
              <a:t> are integers within the range (0,0 )) to (</a:t>
            </a:r>
            <a:r>
              <a:rPr lang="en-IN" b="0" i="0" dirty="0" err="1">
                <a:solidFill>
                  <a:srgbClr val="222222"/>
                </a:solidFill>
                <a:effectLst/>
                <a:latin typeface="Times New Roman" panose="02020603050405020304" pitchFamily="18" charset="0"/>
                <a:cs typeface="Times New Roman" panose="02020603050405020304" pitchFamily="18" charset="0"/>
              </a:rPr>
              <a:t>y</a:t>
            </a:r>
            <a:r>
              <a:rPr lang="en-IN" b="0" i="0" baseline="-25000" dirty="0" err="1">
                <a:solidFill>
                  <a:srgbClr val="222222"/>
                </a:solidFill>
                <a:effectLst/>
                <a:latin typeface="Times New Roman" panose="02020603050405020304" pitchFamily="18" charset="0"/>
                <a:cs typeface="Times New Roman" panose="02020603050405020304" pitchFamily="18" charset="0"/>
              </a:rPr>
              <a:t>max</a:t>
            </a:r>
            <a:r>
              <a:rPr lang="en-IN" b="0" i="0" dirty="0" err="1">
                <a:solidFill>
                  <a:srgbClr val="222222"/>
                </a:solidFill>
                <a:effectLst/>
                <a:latin typeface="Times New Roman" panose="02020603050405020304" pitchFamily="18" charset="0"/>
                <a:cs typeface="Times New Roman" panose="02020603050405020304" pitchFamily="18" charset="0"/>
              </a:rPr>
              <a:t>,x</a:t>
            </a:r>
            <a:r>
              <a:rPr lang="en-IN" b="0" i="0" baseline="-25000" dirty="0" err="1">
                <a:solidFill>
                  <a:srgbClr val="222222"/>
                </a:solidFill>
                <a:effectLst/>
                <a:latin typeface="Times New Roman" panose="02020603050405020304" pitchFamily="18" charset="0"/>
                <a:cs typeface="Times New Roman" panose="02020603050405020304" pitchFamily="18" charset="0"/>
              </a:rPr>
              <a:t>max</a:t>
            </a:r>
            <a:r>
              <a:rPr lang="en-IN" b="0" i="0" dirty="0">
                <a:solidFill>
                  <a:srgbClr val="222222"/>
                </a:solidFill>
                <a:effectLst/>
                <a:latin typeface="Times New Roman" panose="02020603050405020304" pitchFamily="18" charset="0"/>
                <a:cs typeface="Times New Roman" panose="02020603050405020304" pitchFamily="18" charset="0"/>
              </a:rPr>
              <a:t>) for a particular output device. </a:t>
            </a:r>
          </a:p>
          <a:p>
            <a:pPr algn="just"/>
            <a:r>
              <a:rPr lang="en-IN" dirty="0" smtClean="0">
                <a:solidFill>
                  <a:srgbClr val="222222"/>
                </a:solidFill>
                <a:latin typeface="Times New Roman" panose="02020603050405020304" pitchFamily="18" charset="0"/>
                <a:cs typeface="Times New Roman" panose="02020603050405020304" pitchFamily="18" charset="0"/>
              </a:rPr>
              <a:t>Normalized </a:t>
            </a:r>
            <a:r>
              <a:rPr lang="en-IN" dirty="0">
                <a:solidFill>
                  <a:srgbClr val="222222"/>
                </a:solidFill>
                <a:latin typeface="Times New Roman" panose="02020603050405020304" pitchFamily="18" charset="0"/>
                <a:cs typeface="Times New Roman" panose="02020603050405020304" pitchFamily="18" charset="0"/>
              </a:rPr>
              <a:t>coordinates are mapped into a square area of the output device </a:t>
            </a:r>
            <a:r>
              <a:rPr lang="en-IN" dirty="0" smtClean="0">
                <a:solidFill>
                  <a:srgbClr val="222222"/>
                </a:solidFill>
                <a:latin typeface="Times New Roman" panose="02020603050405020304" pitchFamily="18" charset="0"/>
                <a:cs typeface="Times New Roman" panose="02020603050405020304" pitchFamily="18" charset="0"/>
              </a:rPr>
              <a:t>to </a:t>
            </a:r>
            <a:r>
              <a:rPr lang="en-IN" b="0" i="0" dirty="0">
                <a:solidFill>
                  <a:srgbClr val="222222"/>
                </a:solidFill>
                <a:effectLst/>
                <a:latin typeface="Times New Roman" panose="02020603050405020304" pitchFamily="18" charset="0"/>
                <a:cs typeface="Times New Roman" panose="02020603050405020304" pitchFamily="18" charset="0"/>
              </a:rPr>
              <a:t>accommodate differences in scales and aspect ratios, </a:t>
            </a:r>
            <a:r>
              <a:rPr lang="en-IN" b="0" i="0" dirty="0" smtClean="0">
                <a:solidFill>
                  <a:srgbClr val="222222"/>
                </a:solidFill>
                <a:effectLst/>
                <a:latin typeface="Times New Roman" panose="02020603050405020304" pitchFamily="18" charset="0"/>
                <a:cs typeface="Times New Roman" panose="02020603050405020304" pitchFamily="18" charset="0"/>
              </a:rPr>
              <a:t>so </a:t>
            </a:r>
            <a:r>
              <a:rPr lang="en-IN" b="0" i="0" dirty="0">
                <a:solidFill>
                  <a:srgbClr val="222222"/>
                </a:solidFill>
                <a:effectLst/>
                <a:latin typeface="Times New Roman" panose="02020603050405020304" pitchFamily="18" charset="0"/>
                <a:cs typeface="Times New Roman" panose="02020603050405020304" pitchFamily="18" charset="0"/>
              </a:rPr>
              <a:t>that proper proportions are maintained.</a:t>
            </a:r>
          </a:p>
          <a:p>
            <a:endParaRPr lang="en-IN" dirty="0"/>
          </a:p>
        </p:txBody>
      </p:sp>
    </p:spTree>
    <p:extLst>
      <p:ext uri="{BB962C8B-B14F-4D97-AF65-F5344CB8AC3E}">
        <p14:creationId xmlns:p14="http://schemas.microsoft.com/office/powerpoint/2010/main" val="752800680"/>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D95DCD-0784-4C84-A937-6E16AC7AECA0}"/>
              </a:ext>
            </a:extLst>
          </p:cNvPr>
          <p:cNvSpPr>
            <a:spLocks noGrp="1"/>
          </p:cNvSpPr>
          <p:nvPr>
            <p:ph type="title"/>
          </p:nvPr>
        </p:nvSpPr>
        <p:spPr/>
        <p:txBody>
          <a:bodyPr/>
          <a:lstStyle/>
          <a:p>
            <a:r>
              <a:rPr lang="en-IN" b="1" i="0" dirty="0">
                <a:effectLst/>
                <a:latin typeface="Times New Roman" panose="02020603050405020304" pitchFamily="18" charset="0"/>
                <a:cs typeface="Times New Roman" panose="02020603050405020304" pitchFamily="18" charset="0"/>
              </a:rPr>
              <a:t>Graphics Software</a:t>
            </a:r>
            <a:r>
              <a:rPr lang="en-IN" b="0" i="0" dirty="0">
                <a:solidFill>
                  <a:srgbClr val="610B38"/>
                </a:solidFill>
                <a:effectLst/>
                <a:latin typeface="erdana"/>
              </a:rPr>
              <a:t>:</a:t>
            </a:r>
            <a:br>
              <a:rPr lang="en-IN" b="0" i="0" dirty="0">
                <a:solidFill>
                  <a:srgbClr val="610B38"/>
                </a:solidFill>
                <a:effectLst/>
                <a:latin typeface="erdana"/>
              </a:rPr>
            </a:br>
            <a:endParaRPr lang="en-IN" dirty="0"/>
          </a:p>
        </p:txBody>
      </p:sp>
      <p:sp>
        <p:nvSpPr>
          <p:cNvPr id="3" name="Content Placeholder 2">
            <a:extLst>
              <a:ext uri="{FF2B5EF4-FFF2-40B4-BE49-F238E27FC236}">
                <a16:creationId xmlns:a16="http://schemas.microsoft.com/office/drawing/2014/main" xmlns="" id="{121C17B2-A913-4D35-AAEF-B925D117C080}"/>
              </a:ext>
            </a:extLst>
          </p:cNvPr>
          <p:cNvSpPr>
            <a:spLocks noGrp="1"/>
          </p:cNvSpPr>
          <p:nvPr>
            <p:ph idx="1"/>
          </p:nvPr>
        </p:nvSpPr>
        <p:spPr/>
        <p:txBody>
          <a:bodyPr>
            <a:normAutofit/>
          </a:bodyPr>
          <a:lstStyle/>
          <a:p>
            <a:pPr algn="just"/>
            <a:r>
              <a:rPr lang="en-IN" b="0" i="0" dirty="0">
                <a:solidFill>
                  <a:srgbClr val="000000"/>
                </a:solidFill>
                <a:effectLst/>
                <a:latin typeface="Times New Roman" panose="02020603050405020304" pitchFamily="18" charset="0"/>
                <a:cs typeface="Times New Roman" panose="02020603050405020304" pitchFamily="18" charset="0"/>
              </a:rPr>
              <a:t>There are two types of Graphics Software.</a:t>
            </a:r>
          </a:p>
          <a:p>
            <a:pPr algn="just"/>
            <a:r>
              <a:rPr lang="en-IN" b="1" i="0" dirty="0">
                <a:solidFill>
                  <a:srgbClr val="000000"/>
                </a:solidFill>
                <a:effectLst/>
                <a:latin typeface="Times New Roman" panose="02020603050405020304" pitchFamily="18" charset="0"/>
                <a:cs typeface="Times New Roman" panose="02020603050405020304" pitchFamily="18" charset="0"/>
              </a:rPr>
              <a:t>1. General Purpose Packages:</a:t>
            </a:r>
            <a:r>
              <a:rPr lang="en-IN" b="0" i="0" dirty="0">
                <a:solidFill>
                  <a:srgbClr val="000000"/>
                </a:solidFill>
                <a:effectLst/>
                <a:latin typeface="Times New Roman" panose="02020603050405020304" pitchFamily="18" charset="0"/>
                <a:cs typeface="Times New Roman" panose="02020603050405020304" pitchFamily="18" charset="0"/>
              </a:rPr>
              <a:t> Basic Functions in a general package include those for generating picture components (straight lines, polygons, circles and other figures), setting colour and intensity values, selecting views, and applying transformations.</a:t>
            </a:r>
          </a:p>
          <a:p>
            <a:pPr algn="just"/>
            <a:r>
              <a:rPr lang="en-IN" b="0" i="0" dirty="0">
                <a:solidFill>
                  <a:srgbClr val="000000"/>
                </a:solidFill>
                <a:effectLst/>
                <a:latin typeface="Times New Roman" panose="02020603050405020304" pitchFamily="18" charset="0"/>
                <a:cs typeface="Times New Roman" panose="02020603050405020304" pitchFamily="18" charset="0"/>
              </a:rPr>
              <a:t>Example of general purpose package is the GL (Graphics Library), GKS, PHIGS, PHIGS+ etc.</a:t>
            </a:r>
          </a:p>
          <a:p>
            <a:pPr marL="0" indent="0">
              <a:buNone/>
            </a:pPr>
            <a:r>
              <a:rPr lang="en-IN" dirty="0"/>
              <a:t/>
            </a:r>
            <a:br>
              <a:rPr lang="en-IN" dirty="0"/>
            </a:br>
            <a:endParaRPr lang="en-IN" dirty="0"/>
          </a:p>
        </p:txBody>
      </p:sp>
    </p:spTree>
    <p:extLst>
      <p:ext uri="{BB962C8B-B14F-4D97-AF65-F5344CB8AC3E}">
        <p14:creationId xmlns:p14="http://schemas.microsoft.com/office/powerpoint/2010/main" val="56796556"/>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A3C8A3-C423-40E2-A085-FB70269EA9C9}"/>
              </a:ext>
            </a:extLst>
          </p:cNvPr>
          <p:cNvSpPr>
            <a:spLocks noGrp="1"/>
          </p:cNvSpPr>
          <p:nvPr>
            <p:ph type="title"/>
          </p:nvPr>
        </p:nvSpPr>
        <p:spPr/>
        <p:txBody>
          <a:bodyPr/>
          <a:lstStyle/>
          <a:p>
            <a:r>
              <a:rPr lang="en-IN" b="1" i="0" dirty="0">
                <a:effectLst/>
                <a:latin typeface="Times New Roman" panose="02020603050405020304" pitchFamily="18" charset="0"/>
                <a:cs typeface="Times New Roman" panose="02020603050405020304" pitchFamily="18" charset="0"/>
              </a:rPr>
              <a:t>Graphics Software</a:t>
            </a:r>
            <a:endParaRPr lang="en-IN" dirty="0"/>
          </a:p>
        </p:txBody>
      </p:sp>
      <p:sp>
        <p:nvSpPr>
          <p:cNvPr id="3" name="Content Placeholder 2">
            <a:extLst>
              <a:ext uri="{FF2B5EF4-FFF2-40B4-BE49-F238E27FC236}">
                <a16:creationId xmlns:a16="http://schemas.microsoft.com/office/drawing/2014/main" xmlns="" id="{9FC29097-AD42-41D1-B7F5-3C39D265F9D8}"/>
              </a:ext>
            </a:extLst>
          </p:cNvPr>
          <p:cNvSpPr>
            <a:spLocks noGrp="1"/>
          </p:cNvSpPr>
          <p:nvPr>
            <p:ph idx="1"/>
          </p:nvPr>
        </p:nvSpPr>
        <p:spPr/>
        <p:txBody>
          <a:bodyPr/>
          <a:lstStyle/>
          <a:p>
            <a:pPr algn="just"/>
            <a:r>
              <a:rPr lang="en-IN" b="1" i="0" dirty="0">
                <a:solidFill>
                  <a:srgbClr val="000000"/>
                </a:solidFill>
                <a:effectLst/>
                <a:latin typeface="Times New Roman" panose="02020603050405020304" pitchFamily="18" charset="0"/>
                <a:cs typeface="Times New Roman" panose="02020603050405020304" pitchFamily="18" charset="0"/>
              </a:rPr>
              <a:t>2. Special Purpose Packages:</a:t>
            </a:r>
            <a:r>
              <a:rPr lang="en-IN" b="0" i="0" dirty="0">
                <a:solidFill>
                  <a:srgbClr val="000000"/>
                </a:solidFill>
                <a:effectLst/>
                <a:latin typeface="Times New Roman" panose="02020603050405020304" pitchFamily="18" charset="0"/>
                <a:cs typeface="Times New Roman" panose="02020603050405020304" pitchFamily="18" charset="0"/>
              </a:rPr>
              <a:t> These packages are designed for non programmers, so that these users can use the graphics packages, without knowing the inner details.</a:t>
            </a:r>
          </a:p>
          <a:p>
            <a:pPr algn="just"/>
            <a:r>
              <a:rPr lang="en-IN" b="0" i="0" dirty="0">
                <a:solidFill>
                  <a:srgbClr val="000000"/>
                </a:solidFill>
                <a:effectLst/>
                <a:latin typeface="Times New Roman" panose="02020603050405020304" pitchFamily="18" charset="0"/>
                <a:cs typeface="Times New Roman" panose="02020603050405020304" pitchFamily="18" charset="0"/>
              </a:rPr>
              <a:t>Example of special purpose package is</a:t>
            </a:r>
          </a:p>
          <a:p>
            <a:pPr algn="just">
              <a:buFont typeface="+mj-lt"/>
              <a:buAutoNum type="arabicPeriod"/>
            </a:pPr>
            <a:r>
              <a:rPr lang="en-IN" b="0" i="0" dirty="0">
                <a:solidFill>
                  <a:srgbClr val="000000"/>
                </a:solidFill>
                <a:effectLst/>
                <a:latin typeface="Times New Roman" panose="02020603050405020304" pitchFamily="18" charset="0"/>
                <a:cs typeface="Times New Roman" panose="02020603050405020304" pitchFamily="18" charset="0"/>
              </a:rPr>
              <a:t>Painting programs</a:t>
            </a:r>
          </a:p>
          <a:p>
            <a:pPr algn="just">
              <a:buFont typeface="+mj-lt"/>
              <a:buAutoNum type="arabicPeriod"/>
            </a:pPr>
            <a:r>
              <a:rPr lang="en-IN" b="0" i="0" dirty="0">
                <a:solidFill>
                  <a:srgbClr val="000000"/>
                </a:solidFill>
                <a:effectLst/>
                <a:latin typeface="Times New Roman" panose="02020603050405020304" pitchFamily="18" charset="0"/>
                <a:cs typeface="Times New Roman" panose="02020603050405020304" pitchFamily="18" charset="0"/>
              </a:rPr>
              <a:t>Package used for business purpose</a:t>
            </a:r>
          </a:p>
          <a:p>
            <a:pPr algn="just">
              <a:buFont typeface="+mj-lt"/>
              <a:buAutoNum type="arabicPeriod"/>
            </a:pPr>
            <a:r>
              <a:rPr lang="en-IN" b="0" i="0" dirty="0">
                <a:solidFill>
                  <a:srgbClr val="000000"/>
                </a:solidFill>
                <a:effectLst/>
                <a:latin typeface="Times New Roman" panose="02020603050405020304" pitchFamily="18" charset="0"/>
                <a:cs typeface="Times New Roman" panose="02020603050405020304" pitchFamily="18" charset="0"/>
              </a:rPr>
              <a:t>Package used for medical systems.</a:t>
            </a:r>
          </a:p>
          <a:p>
            <a:pPr algn="just">
              <a:buFont typeface="+mj-lt"/>
              <a:buAutoNum type="arabicPeriod"/>
            </a:pPr>
            <a:r>
              <a:rPr lang="en-IN" b="0" i="0" dirty="0">
                <a:solidFill>
                  <a:srgbClr val="000000"/>
                </a:solidFill>
                <a:effectLst/>
                <a:latin typeface="Times New Roman" panose="02020603050405020304" pitchFamily="18" charset="0"/>
                <a:cs typeface="Times New Roman" panose="02020603050405020304" pitchFamily="18" charset="0"/>
              </a:rPr>
              <a:t>CAD packages</a:t>
            </a:r>
          </a:p>
          <a:p>
            <a:endParaRPr lang="en-IN" dirty="0"/>
          </a:p>
        </p:txBody>
      </p:sp>
    </p:spTree>
    <p:extLst>
      <p:ext uri="{BB962C8B-B14F-4D97-AF65-F5344CB8AC3E}">
        <p14:creationId xmlns:p14="http://schemas.microsoft.com/office/powerpoint/2010/main" val="30800869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AutoShape 1">
            <a:extLst>
              <a:ext uri="{FF2B5EF4-FFF2-40B4-BE49-F238E27FC236}">
                <a16:creationId xmlns:a16="http://schemas.microsoft.com/office/drawing/2014/main" xmlns="" id="{D45FB67D-05C4-4588-8500-FEF0AA62AC12}"/>
              </a:ext>
            </a:extLst>
          </p:cNvPr>
          <p:cNvSpPr>
            <a:spLocks noChangeArrowheads="1"/>
          </p:cNvSpPr>
          <p:nvPr/>
        </p:nvSpPr>
        <p:spPr bwMode="auto">
          <a:xfrm>
            <a:off x="6024563" y="2286000"/>
            <a:ext cx="1143000" cy="642938"/>
          </a:xfrm>
          <a:custGeom>
            <a:avLst/>
            <a:gdLst>
              <a:gd name="G0" fmla="+- 1 0 0"/>
              <a:gd name="G1" fmla="+- 1 0 0"/>
              <a:gd name="G2" fmla="+- 1 0 0"/>
              <a:gd name="G3" fmla="+- 53105 0 0"/>
              <a:gd name="G4" fmla="+- 1 0 0"/>
              <a:gd name="G5" fmla="+- 1 0 0"/>
              <a:gd name="G6" fmla="+- 1 0 0"/>
              <a:gd name="G7" fmla="+- 1 0 0"/>
              <a:gd name="T0" fmla="*/ 571500 w 1143000"/>
              <a:gd name="T1" fmla="*/ 0 h 642938"/>
              <a:gd name="T2" fmla="*/ 0 w 1143000"/>
              <a:gd name="T3" fmla="*/ 321469 h 642938"/>
              <a:gd name="T4" fmla="*/ 571500 w 1143000"/>
              <a:gd name="T5" fmla="*/ 642938 h 642938"/>
              <a:gd name="T6" fmla="*/ 1143000 w 1143000"/>
              <a:gd name="T7" fmla="*/ 321469 h 642938"/>
              <a:gd name="T8" fmla="*/ 80367 w 1143000"/>
              <a:gd name="T9" fmla="*/ 80367 h 642938"/>
              <a:gd name="T10" fmla="*/ 1062633 w 1143000"/>
              <a:gd name="T11" fmla="*/ 562571 h 642938"/>
            </a:gdLst>
            <a:ahLst/>
            <a:cxnLst>
              <a:cxn ang="0">
                <a:pos x="T0" y="T1"/>
              </a:cxn>
              <a:cxn ang="0">
                <a:pos x="T2" y="T3"/>
              </a:cxn>
              <a:cxn ang="0">
                <a:pos x="T4" y="T5"/>
              </a:cxn>
              <a:cxn ang="0">
                <a:pos x="T6" y="T7"/>
              </a:cxn>
            </a:cxnLst>
            <a:rect l="T8" t="T9" r="T10" b="T11"/>
            <a:pathLst>
              <a:path w="1143000" h="642938">
                <a:moveTo>
                  <a:pt x="0" y="0"/>
                </a:moveTo>
                <a:lnTo>
                  <a:pt x="1143000" y="0"/>
                </a:lnTo>
                <a:lnTo>
                  <a:pt x="1143000" y="642938"/>
                </a:lnTo>
                <a:lnTo>
                  <a:pt x="0" y="642938"/>
                </a:lnTo>
                <a:close/>
                <a:moveTo>
                  <a:pt x="80367" y="80367"/>
                </a:moveTo>
                <a:lnTo>
                  <a:pt x="80367" y="562571"/>
                </a:lnTo>
                <a:lnTo>
                  <a:pt x="1062633" y="562571"/>
                </a:lnTo>
                <a:lnTo>
                  <a:pt x="1062633" y="80367"/>
                </a:lnTo>
                <a:close/>
              </a:path>
            </a:pathLst>
          </a:custGeom>
          <a:solidFill>
            <a:srgbClr val="D34817"/>
          </a:solidFill>
          <a:ln w="12600" cap="sq">
            <a:solidFill>
              <a:srgbClr val="9B320E"/>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pic>
        <p:nvPicPr>
          <p:cNvPr id="12290" name="Picture 2">
            <a:extLst>
              <a:ext uri="{FF2B5EF4-FFF2-40B4-BE49-F238E27FC236}">
                <a16:creationId xmlns:a16="http://schemas.microsoft.com/office/drawing/2014/main" xmlns="" id="{2C82D446-2F4D-4FF4-B528-2F7B6F571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2626" y="642939"/>
            <a:ext cx="7858125" cy="41433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291" name="AutoShape 3">
            <a:extLst>
              <a:ext uri="{FF2B5EF4-FFF2-40B4-BE49-F238E27FC236}">
                <a16:creationId xmlns:a16="http://schemas.microsoft.com/office/drawing/2014/main" xmlns="" id="{5B57E051-950D-485A-8451-2B6545CCB421}"/>
              </a:ext>
            </a:extLst>
          </p:cNvPr>
          <p:cNvSpPr>
            <a:spLocks noChangeArrowheads="1"/>
          </p:cNvSpPr>
          <p:nvPr/>
        </p:nvSpPr>
        <p:spPr bwMode="auto">
          <a:xfrm>
            <a:off x="2595564" y="2571750"/>
            <a:ext cx="714375" cy="571500"/>
          </a:xfrm>
          <a:custGeom>
            <a:avLst/>
            <a:gdLst>
              <a:gd name="G0" fmla="+- 1 0 0"/>
              <a:gd name="G1" fmla="+- 1 0 0"/>
              <a:gd name="G2" fmla="+- 1 0 0"/>
              <a:gd name="G3" fmla="+- 47204 0 0"/>
              <a:gd name="G4" fmla="+- 5902 0 0"/>
              <a:gd name="G5" fmla="+- 41305 0 0"/>
              <a:gd name="G6" fmla="+- 1 0 0"/>
              <a:gd name="G7" fmla="+- 1 0 0"/>
              <a:gd name="T0" fmla="*/ 357188 w 714375"/>
              <a:gd name="T1" fmla="*/ 0 h 571500"/>
              <a:gd name="T2" fmla="*/ 0 w 714375"/>
              <a:gd name="T3" fmla="*/ 285750 h 571500"/>
              <a:gd name="T4" fmla="*/ 357188 w 714375"/>
              <a:gd name="T5" fmla="*/ 571500 h 571500"/>
              <a:gd name="T6" fmla="*/ 714375 w 714375"/>
              <a:gd name="T7" fmla="*/ 285750 h 571500"/>
              <a:gd name="T8" fmla="*/ 71438 w 714375"/>
              <a:gd name="T9" fmla="*/ 71438 h 571500"/>
              <a:gd name="T10" fmla="*/ 642938 w 714375"/>
              <a:gd name="T11" fmla="*/ 500063 h 571500"/>
            </a:gdLst>
            <a:ahLst/>
            <a:cxnLst>
              <a:cxn ang="0">
                <a:pos x="T0" y="T1"/>
              </a:cxn>
              <a:cxn ang="0">
                <a:pos x="T2" y="T3"/>
              </a:cxn>
              <a:cxn ang="0">
                <a:pos x="T4" y="T5"/>
              </a:cxn>
              <a:cxn ang="0">
                <a:pos x="T6" y="T7"/>
              </a:cxn>
            </a:cxnLst>
            <a:rect l="T8" t="T9" r="T10" b="T11"/>
            <a:pathLst>
              <a:path w="714375" h="571500">
                <a:moveTo>
                  <a:pt x="0" y="0"/>
                </a:moveTo>
                <a:lnTo>
                  <a:pt x="714375" y="0"/>
                </a:lnTo>
                <a:lnTo>
                  <a:pt x="714375" y="571500"/>
                </a:lnTo>
                <a:lnTo>
                  <a:pt x="0" y="571500"/>
                </a:lnTo>
                <a:close/>
                <a:moveTo>
                  <a:pt x="71438" y="71438"/>
                </a:moveTo>
                <a:lnTo>
                  <a:pt x="71438" y="500063"/>
                </a:lnTo>
                <a:lnTo>
                  <a:pt x="642938" y="500063"/>
                </a:lnTo>
                <a:lnTo>
                  <a:pt x="642938" y="71438"/>
                </a:lnTo>
                <a:close/>
              </a:path>
            </a:pathLst>
          </a:custGeom>
          <a:solidFill>
            <a:srgbClr val="D34817"/>
          </a:solidFill>
          <a:ln w="12600" cap="sq">
            <a:solidFill>
              <a:srgbClr val="9B320E"/>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12292" name="Line 4">
            <a:extLst>
              <a:ext uri="{FF2B5EF4-FFF2-40B4-BE49-F238E27FC236}">
                <a16:creationId xmlns:a16="http://schemas.microsoft.com/office/drawing/2014/main" xmlns="" id="{5D0B956E-1ADB-4AFD-8FF7-5C2C8D17DFC6}"/>
              </a:ext>
            </a:extLst>
          </p:cNvPr>
          <p:cNvSpPr>
            <a:spLocks noChangeShapeType="1"/>
          </p:cNvSpPr>
          <p:nvPr/>
        </p:nvSpPr>
        <p:spPr bwMode="auto">
          <a:xfrm>
            <a:off x="2524125" y="2714625"/>
            <a:ext cx="571500" cy="1588"/>
          </a:xfrm>
          <a:prstGeom prst="line">
            <a:avLst/>
          </a:prstGeom>
          <a:noFill/>
          <a:ln w="9360" cap="sq">
            <a:solidFill>
              <a:srgbClr val="AF3408"/>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2293" name="Line 5">
            <a:extLst>
              <a:ext uri="{FF2B5EF4-FFF2-40B4-BE49-F238E27FC236}">
                <a16:creationId xmlns:a16="http://schemas.microsoft.com/office/drawing/2014/main" xmlns="" id="{630113EC-88D5-439B-BFE4-DBAF8A3CC9F5}"/>
              </a:ext>
            </a:extLst>
          </p:cNvPr>
          <p:cNvSpPr>
            <a:spLocks noChangeShapeType="1"/>
          </p:cNvSpPr>
          <p:nvPr/>
        </p:nvSpPr>
        <p:spPr bwMode="auto">
          <a:xfrm>
            <a:off x="2524125" y="2998789"/>
            <a:ext cx="571500" cy="1587"/>
          </a:xfrm>
          <a:prstGeom prst="line">
            <a:avLst/>
          </a:prstGeom>
          <a:noFill/>
          <a:ln w="9360" cap="sq">
            <a:solidFill>
              <a:srgbClr val="AF3408"/>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2294" name="AutoShape 6">
            <a:extLst>
              <a:ext uri="{FF2B5EF4-FFF2-40B4-BE49-F238E27FC236}">
                <a16:creationId xmlns:a16="http://schemas.microsoft.com/office/drawing/2014/main" xmlns="" id="{B597EE90-8C94-4E4E-81B4-FD1C12DB79AA}"/>
              </a:ext>
            </a:extLst>
          </p:cNvPr>
          <p:cNvSpPr>
            <a:spLocks noChangeArrowheads="1"/>
          </p:cNvSpPr>
          <p:nvPr/>
        </p:nvSpPr>
        <p:spPr bwMode="auto">
          <a:xfrm>
            <a:off x="3048000" y="2714625"/>
            <a:ext cx="190500" cy="317500"/>
          </a:xfrm>
          <a:custGeom>
            <a:avLst/>
            <a:gdLst>
              <a:gd name="G0" fmla="+- 1 0 0"/>
              <a:gd name="G1" fmla="+- 1 0 0"/>
              <a:gd name="G2" fmla="+- 1 0 0"/>
              <a:gd name="G3" fmla="+- 1 0 0"/>
              <a:gd name="G4" fmla="+- 1 0 0"/>
              <a:gd name="G5" fmla="+- 54375 0 0"/>
              <a:gd name="G6" fmla="+- 1 0 0"/>
              <a:gd name="T0" fmla="*/ 58796 w 189913"/>
              <a:gd name="T1" fmla="*/ 0 h 316523"/>
              <a:gd name="T2" fmla="*/ 185797 w 189913"/>
              <a:gd name="T3" fmla="*/ 112888 h 316523"/>
              <a:gd name="T4" fmla="*/ 87019 w 189913"/>
              <a:gd name="T5" fmla="*/ 296333 h 316523"/>
              <a:gd name="T6" fmla="*/ 0 w 189913"/>
              <a:gd name="T7" fmla="*/ 0 h 316523"/>
              <a:gd name="T8" fmla="*/ 189913 w 189913"/>
              <a:gd name="T9" fmla="*/ 316523 h 316523"/>
            </a:gdLst>
            <a:ahLst/>
            <a:cxnLst>
              <a:cxn ang="0">
                <a:pos x="T0" y="T1"/>
              </a:cxn>
              <a:cxn ang="0">
                <a:pos x="T2" y="T3"/>
              </a:cxn>
              <a:cxn ang="0">
                <a:pos x="T4" y="T5"/>
              </a:cxn>
            </a:cxnLst>
            <a:rect l="T6" t="T7" r="T8" b="T9"/>
            <a:pathLst>
              <a:path w="189913" h="316523">
                <a:moveTo>
                  <a:pt x="58615" y="0"/>
                </a:moveTo>
                <a:cubicBezTo>
                  <a:pt x="119575" y="31652"/>
                  <a:pt x="180535" y="63304"/>
                  <a:pt x="185224" y="112541"/>
                </a:cubicBezTo>
                <a:cubicBezTo>
                  <a:pt x="189913" y="161778"/>
                  <a:pt x="0" y="316523"/>
                  <a:pt x="86751" y="295421"/>
                </a:cubicBezTo>
              </a:path>
            </a:pathLst>
          </a:custGeom>
          <a:noFill/>
          <a:ln w="9360" cap="sq">
            <a:solidFill>
              <a:srgbClr val="AF3408"/>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
        <p:nvSpPr>
          <p:cNvPr id="12295" name="Text Box 7">
            <a:extLst>
              <a:ext uri="{FF2B5EF4-FFF2-40B4-BE49-F238E27FC236}">
                <a16:creationId xmlns:a16="http://schemas.microsoft.com/office/drawing/2014/main" xmlns="" id="{BD9DCFEC-002E-4872-9992-8EDFCCD4A4BA}"/>
              </a:ext>
            </a:extLst>
          </p:cNvPr>
          <p:cNvSpPr txBox="1">
            <a:spLocks noChangeArrowheads="1"/>
          </p:cNvSpPr>
          <p:nvPr/>
        </p:nvSpPr>
        <p:spPr bwMode="auto">
          <a:xfrm>
            <a:off x="1952625" y="3857625"/>
            <a:ext cx="1214438"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9pPr>
          </a:lstStyle>
          <a:p>
            <a:pPr>
              <a:buClrTx/>
              <a:buFontTx/>
              <a:buNone/>
            </a:pPr>
            <a:r>
              <a:rPr lang="en-US" altLang="en-US"/>
              <a:t>cathode</a:t>
            </a:r>
          </a:p>
        </p:txBody>
      </p:sp>
      <p:sp>
        <p:nvSpPr>
          <p:cNvPr id="12296" name="Line 8">
            <a:extLst>
              <a:ext uri="{FF2B5EF4-FFF2-40B4-BE49-F238E27FC236}">
                <a16:creationId xmlns:a16="http://schemas.microsoft.com/office/drawing/2014/main" xmlns="" id="{CEEFE113-12F5-4F81-83D8-8D57B341FEF3}"/>
              </a:ext>
            </a:extLst>
          </p:cNvPr>
          <p:cNvSpPr>
            <a:spLocks noChangeShapeType="1"/>
          </p:cNvSpPr>
          <p:nvPr/>
        </p:nvSpPr>
        <p:spPr bwMode="auto">
          <a:xfrm>
            <a:off x="2524125" y="2867025"/>
            <a:ext cx="571500" cy="1588"/>
          </a:xfrm>
          <a:prstGeom prst="line">
            <a:avLst/>
          </a:prstGeom>
          <a:noFill/>
          <a:ln w="9360" cap="sq">
            <a:solidFill>
              <a:srgbClr val="AF3408"/>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2297" name="Line 9">
            <a:extLst>
              <a:ext uri="{FF2B5EF4-FFF2-40B4-BE49-F238E27FC236}">
                <a16:creationId xmlns:a16="http://schemas.microsoft.com/office/drawing/2014/main" xmlns="" id="{474424EC-068E-4142-8206-8CF577159A77}"/>
              </a:ext>
            </a:extLst>
          </p:cNvPr>
          <p:cNvSpPr>
            <a:spLocks noChangeShapeType="1"/>
          </p:cNvSpPr>
          <p:nvPr/>
        </p:nvSpPr>
        <p:spPr bwMode="auto">
          <a:xfrm>
            <a:off x="2524125" y="2786064"/>
            <a:ext cx="571500" cy="1587"/>
          </a:xfrm>
          <a:prstGeom prst="line">
            <a:avLst/>
          </a:prstGeom>
          <a:noFill/>
          <a:ln w="9360" cap="sq">
            <a:solidFill>
              <a:srgbClr val="AF3408"/>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2298" name="Line 10">
            <a:extLst>
              <a:ext uri="{FF2B5EF4-FFF2-40B4-BE49-F238E27FC236}">
                <a16:creationId xmlns:a16="http://schemas.microsoft.com/office/drawing/2014/main" xmlns="" id="{55526850-4C86-4FFA-9CA6-2B31FD426BFE}"/>
              </a:ext>
            </a:extLst>
          </p:cNvPr>
          <p:cNvSpPr>
            <a:spLocks noChangeShapeType="1"/>
          </p:cNvSpPr>
          <p:nvPr/>
        </p:nvSpPr>
        <p:spPr bwMode="auto">
          <a:xfrm>
            <a:off x="2524125" y="2927350"/>
            <a:ext cx="571500" cy="1588"/>
          </a:xfrm>
          <a:prstGeom prst="line">
            <a:avLst/>
          </a:prstGeom>
          <a:noFill/>
          <a:ln w="9360" cap="sq">
            <a:solidFill>
              <a:srgbClr val="AF3408"/>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2299" name="Text Box 11">
            <a:extLst>
              <a:ext uri="{FF2B5EF4-FFF2-40B4-BE49-F238E27FC236}">
                <a16:creationId xmlns:a16="http://schemas.microsoft.com/office/drawing/2014/main" xmlns="" id="{C45C109D-74E7-4AEC-B772-0F76E479EB43}"/>
              </a:ext>
            </a:extLst>
          </p:cNvPr>
          <p:cNvSpPr txBox="1">
            <a:spLocks noChangeArrowheads="1"/>
          </p:cNvSpPr>
          <p:nvPr/>
        </p:nvSpPr>
        <p:spPr bwMode="auto">
          <a:xfrm>
            <a:off x="1881188" y="1214439"/>
            <a:ext cx="1643062" cy="642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9pPr>
          </a:lstStyle>
          <a:p>
            <a:pPr>
              <a:buClrTx/>
              <a:buFontTx/>
              <a:buNone/>
            </a:pPr>
            <a:r>
              <a:rPr lang="en-US" altLang="en-US"/>
              <a:t>Heating filament</a:t>
            </a:r>
          </a:p>
        </p:txBody>
      </p:sp>
      <p:sp>
        <p:nvSpPr>
          <p:cNvPr id="12300" name="Text Box 12">
            <a:extLst>
              <a:ext uri="{FF2B5EF4-FFF2-40B4-BE49-F238E27FC236}">
                <a16:creationId xmlns:a16="http://schemas.microsoft.com/office/drawing/2014/main" xmlns="" id="{61C985D0-7538-46CF-A30E-A4D4F563CBEF}"/>
              </a:ext>
            </a:extLst>
          </p:cNvPr>
          <p:cNvSpPr txBox="1">
            <a:spLocks noChangeArrowheads="1"/>
          </p:cNvSpPr>
          <p:nvPr/>
        </p:nvSpPr>
        <p:spPr bwMode="auto">
          <a:xfrm>
            <a:off x="5881689" y="857250"/>
            <a:ext cx="1857375" cy="642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9pPr>
          </a:lstStyle>
          <a:p>
            <a:pPr>
              <a:buClrTx/>
              <a:buFontTx/>
              <a:buNone/>
            </a:pPr>
            <a:r>
              <a:rPr lang="en-US" altLang="en-US"/>
              <a:t>Accelerating Anode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2B4578-98B2-4A5F-B34B-4C402CAF2C51}"/>
              </a:ext>
            </a:extLst>
          </p:cNvPr>
          <p:cNvSpPr>
            <a:spLocks noGrp="1"/>
          </p:cNvSpPr>
          <p:nvPr>
            <p:ph type="title"/>
          </p:nvPr>
        </p:nvSpPr>
        <p:spPr/>
        <p:txBody>
          <a:bodyPr/>
          <a:lstStyle/>
          <a:p>
            <a:endParaRPr lang="en-IN"/>
          </a:p>
        </p:txBody>
      </p:sp>
      <p:pic>
        <p:nvPicPr>
          <p:cNvPr id="1026" name="Picture 2">
            <a:extLst>
              <a:ext uri="{FF2B5EF4-FFF2-40B4-BE49-F238E27FC236}">
                <a16:creationId xmlns:a16="http://schemas.microsoft.com/office/drawing/2014/main" xmlns="" id="{4D9F88C7-DF3C-4A00-A395-4ED7D94D396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8761" y="1953853"/>
            <a:ext cx="5156790" cy="33065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xmlns="" id="{D2389C55-941B-4E14-9C3F-12C56E4B47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4864" y="1970687"/>
            <a:ext cx="5156790" cy="3289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9862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xmlns="" id="{CF2DC38C-D77D-4436-B3A6-599674683CD5}"/>
              </a:ext>
            </a:extLst>
          </p:cNvPr>
          <p:cNvSpPr>
            <a:spLocks noGrp="1" noChangeArrowheads="1"/>
          </p:cNvSpPr>
          <p:nvPr>
            <p:ph type="title"/>
          </p:nvPr>
        </p:nvSpPr>
        <p:spPr/>
        <p:txBody>
          <a:bodyPr/>
          <a:lstStyle/>
          <a:p>
            <a:pPr eaLnBrk="1" hangingPunct="1"/>
            <a:r>
              <a:rPr lang="en-US" altLang="en-US" b="1" dirty="0">
                <a:latin typeface="Times New Roman" panose="02020603050405020304" pitchFamily="18" charset="0"/>
                <a:cs typeface="Times New Roman" panose="02020603050405020304" pitchFamily="18" charset="0"/>
              </a:rPr>
              <a:t>Applications</a:t>
            </a:r>
            <a:endParaRPr lang="en-GB" altLang="en-US" b="1" dirty="0">
              <a:latin typeface="Times New Roman" panose="02020603050405020304" pitchFamily="18" charset="0"/>
              <a:cs typeface="Times New Roman" panose="02020603050405020304" pitchFamily="18" charset="0"/>
            </a:endParaRPr>
          </a:p>
        </p:txBody>
      </p:sp>
      <p:sp>
        <p:nvSpPr>
          <p:cNvPr id="14339" name="Rectangle 3">
            <a:extLst>
              <a:ext uri="{FF2B5EF4-FFF2-40B4-BE49-F238E27FC236}">
                <a16:creationId xmlns:a16="http://schemas.microsoft.com/office/drawing/2014/main" xmlns="" id="{B9030F0B-A9CA-4846-BE71-0FACD51D5830}"/>
              </a:ext>
            </a:extLst>
          </p:cNvPr>
          <p:cNvSpPr>
            <a:spLocks noGrp="1" noChangeArrowheads="1"/>
          </p:cNvSpPr>
          <p:nvPr>
            <p:ph type="body" sz="half" idx="1"/>
          </p:nvPr>
        </p:nvSpPr>
        <p:spPr/>
        <p:txBody>
          <a:bodyPr/>
          <a:lstStyle/>
          <a:p>
            <a:pPr eaLnBrk="1" hangingPunct="1"/>
            <a:r>
              <a:rPr lang="en-US" altLang="en-US" dirty="0">
                <a:latin typeface="Times New Roman" panose="02020603050405020304" pitchFamily="18" charset="0"/>
                <a:cs typeface="Times New Roman" panose="02020603050405020304" pitchFamily="18" charset="0"/>
              </a:rPr>
              <a:t>Graphs and charts</a:t>
            </a:r>
          </a:p>
          <a:p>
            <a:pPr eaLnBrk="1" hangingPunct="1"/>
            <a:r>
              <a:rPr lang="en-US" altLang="en-US" dirty="0">
                <a:latin typeface="Times New Roman" panose="02020603050405020304" pitchFamily="18" charset="0"/>
                <a:cs typeface="Times New Roman" panose="02020603050405020304" pitchFamily="18" charset="0"/>
              </a:rPr>
              <a:t>Computer-Aided Design</a:t>
            </a:r>
          </a:p>
          <a:p>
            <a:pPr eaLnBrk="1" hangingPunct="1"/>
            <a:r>
              <a:rPr lang="en-US" altLang="en-US" dirty="0">
                <a:latin typeface="Times New Roman" panose="02020603050405020304" pitchFamily="18" charset="0"/>
                <a:cs typeface="Times New Roman" panose="02020603050405020304" pitchFamily="18" charset="0"/>
              </a:rPr>
              <a:t>Virtual Reality</a:t>
            </a:r>
          </a:p>
          <a:p>
            <a:pPr eaLnBrk="1" hangingPunct="1"/>
            <a:r>
              <a:rPr lang="en-US" altLang="en-US" dirty="0">
                <a:latin typeface="Times New Roman" panose="02020603050405020304" pitchFamily="18" charset="0"/>
                <a:cs typeface="Times New Roman" panose="02020603050405020304" pitchFamily="18" charset="0"/>
              </a:rPr>
              <a:t>Data Visualization</a:t>
            </a:r>
          </a:p>
          <a:p>
            <a:pPr eaLnBrk="1" hangingPunct="1"/>
            <a:r>
              <a:rPr lang="en-US" altLang="en-US" dirty="0">
                <a:latin typeface="Times New Roman" panose="02020603050405020304" pitchFamily="18" charset="0"/>
                <a:cs typeface="Times New Roman" panose="02020603050405020304" pitchFamily="18" charset="0"/>
              </a:rPr>
              <a:t>Education and training</a:t>
            </a:r>
          </a:p>
          <a:p>
            <a:pPr eaLnBrk="1" hangingPunct="1"/>
            <a:endParaRPr lang="en-GB" altLang="en-US" dirty="0"/>
          </a:p>
        </p:txBody>
      </p:sp>
      <p:sp>
        <p:nvSpPr>
          <p:cNvPr id="14340" name="Rectangle 4">
            <a:extLst>
              <a:ext uri="{FF2B5EF4-FFF2-40B4-BE49-F238E27FC236}">
                <a16:creationId xmlns:a16="http://schemas.microsoft.com/office/drawing/2014/main" xmlns="" id="{DB228FDA-C7D2-4672-A11F-BD471E3B690B}"/>
              </a:ext>
            </a:extLst>
          </p:cNvPr>
          <p:cNvSpPr>
            <a:spLocks noGrp="1" noChangeArrowheads="1"/>
          </p:cNvSpPr>
          <p:nvPr>
            <p:ph type="body" sz="half" idx="2"/>
          </p:nvPr>
        </p:nvSpPr>
        <p:spPr/>
        <p:txBody>
          <a:bodyPr/>
          <a:lstStyle/>
          <a:p>
            <a:pPr eaLnBrk="1" hangingPunct="1"/>
            <a:r>
              <a:rPr lang="en-US" altLang="en-US" dirty="0">
                <a:latin typeface="Times New Roman" panose="02020603050405020304" pitchFamily="18" charset="0"/>
                <a:cs typeface="Times New Roman" panose="02020603050405020304" pitchFamily="18" charset="0"/>
              </a:rPr>
              <a:t>Computer Art</a:t>
            </a:r>
          </a:p>
          <a:p>
            <a:pPr eaLnBrk="1" hangingPunct="1"/>
            <a:r>
              <a:rPr lang="en-US" altLang="en-US" dirty="0">
                <a:latin typeface="Times New Roman" panose="02020603050405020304" pitchFamily="18" charset="0"/>
                <a:cs typeface="Times New Roman" panose="02020603050405020304" pitchFamily="18" charset="0"/>
              </a:rPr>
              <a:t>Movies</a:t>
            </a:r>
          </a:p>
          <a:p>
            <a:pPr eaLnBrk="1" hangingPunct="1"/>
            <a:r>
              <a:rPr lang="en-US" altLang="en-US" dirty="0">
                <a:latin typeface="Times New Roman" panose="02020603050405020304" pitchFamily="18" charset="0"/>
                <a:cs typeface="Times New Roman" panose="02020603050405020304" pitchFamily="18" charset="0"/>
              </a:rPr>
              <a:t>Games</a:t>
            </a:r>
          </a:p>
          <a:p>
            <a:pPr eaLnBrk="1" hangingPunct="1"/>
            <a:r>
              <a:rPr lang="en-US" altLang="en-US" dirty="0">
                <a:latin typeface="Times New Roman" panose="02020603050405020304" pitchFamily="18" charset="0"/>
                <a:cs typeface="Times New Roman" panose="02020603050405020304" pitchFamily="18" charset="0"/>
              </a:rPr>
              <a:t>Graphical User Interfaces</a:t>
            </a:r>
            <a:endParaRPr lang="en-GB" alt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65A8A4A-3888-422A-8B76-172F32A86312}"/>
              </a:ext>
            </a:extLst>
          </p:cNvPr>
          <p:cNvSpPr>
            <a:spLocks noGrp="1"/>
          </p:cNvSpPr>
          <p:nvPr>
            <p:ph type="title"/>
          </p:nvPr>
        </p:nvSpPr>
        <p:spPr/>
        <p:txBody>
          <a:bodyPr/>
          <a:lstStyle/>
          <a:p>
            <a:r>
              <a:rPr lang="en-US" altLang="en-US" sz="4400" dirty="0">
                <a:latin typeface="Times New Roman" panose="02020603050405020304" pitchFamily="18" charset="0"/>
                <a:cs typeface="Times New Roman" panose="02020603050405020304" pitchFamily="18" charset="0"/>
              </a:rPr>
              <a:t>Refresh CRTs </a:t>
            </a:r>
            <a:r>
              <a:rPr lang="en-US" altLang="en-US" sz="4400" dirty="0">
                <a:solidFill>
                  <a:srgbClr val="696464"/>
                </a:solidFill>
                <a:latin typeface="Franklin Gothic Book" panose="020B0503020102020204" pitchFamily="34" charset="0"/>
              </a:rPr>
              <a:t/>
            </a:r>
            <a:br>
              <a:rPr lang="en-US" altLang="en-US" sz="4400" dirty="0">
                <a:solidFill>
                  <a:srgbClr val="696464"/>
                </a:solidFill>
                <a:latin typeface="Franklin Gothic Book" panose="020B0503020102020204" pitchFamily="34" charset="0"/>
              </a:rPr>
            </a:br>
            <a:endParaRPr lang="en-IN" dirty="0"/>
          </a:p>
        </p:txBody>
      </p:sp>
      <p:sp>
        <p:nvSpPr>
          <p:cNvPr id="3" name="Content Placeholder 2">
            <a:extLst>
              <a:ext uri="{FF2B5EF4-FFF2-40B4-BE49-F238E27FC236}">
                <a16:creationId xmlns:a16="http://schemas.microsoft.com/office/drawing/2014/main" xmlns="" id="{1124FF99-1F83-4489-8855-BEF1A35A9D9A}"/>
              </a:ext>
            </a:extLst>
          </p:cNvPr>
          <p:cNvSpPr>
            <a:spLocks noGrp="1"/>
          </p:cNvSpPr>
          <p:nvPr>
            <p:ph idx="1"/>
          </p:nvPr>
        </p:nvSpPr>
        <p:spPr/>
        <p:txBody>
          <a:bodyPr/>
          <a:lstStyle/>
          <a:p>
            <a:pPr algn="just">
              <a:spcBef>
                <a:spcPts val="575"/>
              </a:spcBef>
              <a:buClr>
                <a:srgbClr val="D34817"/>
              </a:buClr>
              <a:buSzPct val="85000"/>
              <a:buFont typeface="Wingdings 2" panose="05020102010507070707" pitchFamily="18" charset="2"/>
              <a:buChar char=""/>
            </a:pPr>
            <a:r>
              <a:rPr lang="en-US" altLang="en-US" sz="2800" b="1" dirty="0">
                <a:latin typeface="Times New Roman" panose="02020603050405020304" pitchFamily="18" charset="0"/>
                <a:cs typeface="Times New Roman" panose="02020603050405020304" pitchFamily="18" charset="0"/>
              </a:rPr>
              <a:t>Refreshing</a:t>
            </a:r>
            <a:r>
              <a:rPr lang="en-US" altLang="en-US" sz="2800" dirty="0">
                <a:latin typeface="Times New Roman" panose="02020603050405020304" pitchFamily="18" charset="0"/>
                <a:cs typeface="Times New Roman" panose="02020603050405020304" pitchFamily="18" charset="0"/>
              </a:rPr>
              <a:t> is done by redrawing the picture repeatedly by quickly directing the electron beam back over the same screen points.</a:t>
            </a:r>
          </a:p>
          <a:p>
            <a:pPr algn="just">
              <a:spcBef>
                <a:spcPts val="575"/>
              </a:spcBef>
              <a:buClr>
                <a:srgbClr val="D34817"/>
              </a:buClr>
              <a:buSzPct val="85000"/>
              <a:buFont typeface="Wingdings 2" panose="05020102010507070707" pitchFamily="18" charset="2"/>
              <a:buChar char=""/>
            </a:pPr>
            <a:r>
              <a:rPr lang="en-US" altLang="en-US" sz="2800" b="1" u="sng" dirty="0">
                <a:latin typeface="Times New Roman" panose="02020603050405020304" pitchFamily="18" charset="0"/>
                <a:cs typeface="Times New Roman" panose="02020603050405020304" pitchFamily="18" charset="0"/>
              </a:rPr>
              <a:t>Refresh rate:</a:t>
            </a:r>
            <a:r>
              <a:rPr lang="en-US" altLang="en-US" sz="2800" b="1" dirty="0">
                <a:latin typeface="Times New Roman" panose="02020603050405020304" pitchFamily="18" charset="0"/>
                <a:cs typeface="Times New Roman" panose="02020603050405020304" pitchFamily="18" charset="0"/>
              </a:rPr>
              <a:t> </a:t>
            </a:r>
            <a:r>
              <a:rPr lang="en-US" altLang="en-US" sz="2800" dirty="0">
                <a:latin typeface="Times New Roman" panose="02020603050405020304" pitchFamily="18" charset="0"/>
                <a:cs typeface="Times New Roman" panose="02020603050405020304" pitchFamily="18" charset="0"/>
              </a:rPr>
              <a:t>the frequency at which a picture is redrawn on the screen.</a:t>
            </a:r>
          </a:p>
          <a:p>
            <a:endParaRPr lang="en-IN" dirty="0"/>
          </a:p>
        </p:txBody>
      </p:sp>
    </p:spTree>
    <p:extLst>
      <p:ext uri="{BB962C8B-B14F-4D97-AF65-F5344CB8AC3E}">
        <p14:creationId xmlns:p14="http://schemas.microsoft.com/office/powerpoint/2010/main" val="27584944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03F04B-9748-49EE-98F3-5D45C28B6D95}"/>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Working of CRT</a:t>
            </a:r>
          </a:p>
        </p:txBody>
      </p:sp>
      <p:sp>
        <p:nvSpPr>
          <p:cNvPr id="3" name="Content Placeholder 2">
            <a:extLst>
              <a:ext uri="{FF2B5EF4-FFF2-40B4-BE49-F238E27FC236}">
                <a16:creationId xmlns:a16="http://schemas.microsoft.com/office/drawing/2014/main" xmlns="" id="{90C9E49E-4712-4054-AC50-5EF8B77254D3}"/>
              </a:ext>
            </a:extLst>
          </p:cNvPr>
          <p:cNvSpPr>
            <a:spLocks noGrp="1"/>
          </p:cNvSpPr>
          <p:nvPr>
            <p:ph idx="1"/>
          </p:nvPr>
        </p:nvSpPr>
        <p:spPr/>
        <p:txBody>
          <a:bodyPr/>
          <a:lstStyle/>
          <a:p>
            <a:pPr algn="just">
              <a:lnSpc>
                <a:spcPct val="90000"/>
              </a:lnSpc>
              <a:spcBef>
                <a:spcPts val="575"/>
              </a:spcBef>
              <a:buClr>
                <a:srgbClr val="D34817"/>
              </a:buClr>
              <a:buSzPct val="85000"/>
              <a:buFont typeface="Wingdings 2" panose="05020102010507070707" pitchFamily="18" charset="2"/>
              <a:buChar char=""/>
            </a:pPr>
            <a:r>
              <a:rPr lang="en-US" altLang="en-US" dirty="0">
                <a:latin typeface="Times New Roman" panose="02020603050405020304" pitchFamily="18" charset="0"/>
                <a:cs typeface="Times New Roman" panose="02020603050405020304" pitchFamily="18" charset="0"/>
              </a:rPr>
              <a:t>Components of the </a:t>
            </a:r>
            <a:r>
              <a:rPr lang="en-US" altLang="en-US" b="1" dirty="0">
                <a:latin typeface="Times New Roman" panose="02020603050405020304" pitchFamily="18" charset="0"/>
                <a:cs typeface="Times New Roman" panose="02020603050405020304" pitchFamily="18" charset="0"/>
              </a:rPr>
              <a:t>Electron Gun :</a:t>
            </a:r>
          </a:p>
          <a:p>
            <a:pPr lvl="2" algn="just">
              <a:lnSpc>
                <a:spcPct val="90000"/>
              </a:lnSpc>
              <a:spcBef>
                <a:spcPts val="375"/>
              </a:spcBef>
              <a:buClr>
                <a:srgbClr val="E6B1AB"/>
              </a:buClr>
              <a:buSzPct val="85000"/>
              <a:buFont typeface="Perpetua" panose="02020502060401020303" pitchFamily="18" charset="0"/>
              <a:buAutoNum type="arabicPeriod"/>
            </a:pPr>
            <a:r>
              <a:rPr lang="en-US" altLang="en-US" sz="2800" dirty="0">
                <a:latin typeface="Times New Roman" panose="02020603050405020304" pitchFamily="18" charset="0"/>
                <a:cs typeface="Times New Roman" panose="02020603050405020304" pitchFamily="18" charset="0"/>
              </a:rPr>
              <a:t>The heated metal cathode</a:t>
            </a:r>
          </a:p>
          <a:p>
            <a:pPr lvl="2" algn="just">
              <a:lnSpc>
                <a:spcPct val="90000"/>
              </a:lnSpc>
              <a:spcBef>
                <a:spcPts val="375"/>
              </a:spcBef>
              <a:buClr>
                <a:srgbClr val="E6B1AB"/>
              </a:buClr>
              <a:buSzPct val="85000"/>
              <a:buFont typeface="Perpetua" panose="02020502060401020303" pitchFamily="18" charset="0"/>
              <a:buAutoNum type="arabicPeriod"/>
            </a:pPr>
            <a:r>
              <a:rPr lang="en-US" altLang="en-US" sz="2800" dirty="0">
                <a:latin typeface="Times New Roman" panose="02020603050405020304" pitchFamily="18" charset="0"/>
                <a:cs typeface="Times New Roman" panose="02020603050405020304" pitchFamily="18" charset="0"/>
              </a:rPr>
              <a:t>A control grid</a:t>
            </a:r>
          </a:p>
          <a:p>
            <a:pPr algn="just">
              <a:lnSpc>
                <a:spcPct val="90000"/>
              </a:lnSpc>
              <a:spcBef>
                <a:spcPts val="575"/>
              </a:spcBef>
              <a:buClr>
                <a:srgbClr val="D34817"/>
              </a:buClr>
              <a:buSzPct val="85000"/>
              <a:buFont typeface="Wingdings 2" panose="05020102010507070707" pitchFamily="18" charset="2"/>
              <a:buChar char=""/>
            </a:pPr>
            <a:r>
              <a:rPr lang="en-US" altLang="en-US" dirty="0">
                <a:latin typeface="Times New Roman" panose="02020603050405020304" pitchFamily="18" charset="0"/>
                <a:cs typeface="Times New Roman" panose="02020603050405020304" pitchFamily="18" charset="0"/>
              </a:rPr>
              <a:t>Heat is supplied to the cathode by directing a current through </a:t>
            </a:r>
            <a:r>
              <a:rPr lang="en-US" altLang="en-US" b="1" dirty="0">
                <a:latin typeface="Times New Roman" panose="02020603050405020304" pitchFamily="18" charset="0"/>
                <a:cs typeface="Times New Roman" panose="02020603050405020304" pitchFamily="18" charset="0"/>
              </a:rPr>
              <a:t>a coil of wire (the filament) </a:t>
            </a:r>
            <a:r>
              <a:rPr lang="en-US" altLang="en-US" dirty="0">
                <a:latin typeface="Times New Roman" panose="02020603050405020304" pitchFamily="18" charset="0"/>
                <a:cs typeface="Times New Roman" panose="02020603050405020304" pitchFamily="18" charset="0"/>
              </a:rPr>
              <a:t>inside the cathode.</a:t>
            </a:r>
          </a:p>
          <a:p>
            <a:pPr algn="just">
              <a:lnSpc>
                <a:spcPct val="90000"/>
              </a:lnSpc>
              <a:spcBef>
                <a:spcPts val="575"/>
              </a:spcBef>
              <a:buClr>
                <a:srgbClr val="D34817"/>
              </a:buClr>
              <a:buSzPct val="85000"/>
              <a:buFont typeface="Wingdings 2" panose="05020102010507070707" pitchFamily="18" charset="2"/>
              <a:buChar char=""/>
            </a:pPr>
            <a:r>
              <a:rPr lang="en-US" altLang="en-US" dirty="0">
                <a:latin typeface="Times New Roman" panose="02020603050405020304" pitchFamily="18" charset="0"/>
                <a:cs typeface="Times New Roman" panose="02020603050405020304" pitchFamily="18" charset="0"/>
              </a:rPr>
              <a:t>This causes electrons to </a:t>
            </a:r>
            <a:r>
              <a:rPr lang="en-US" altLang="en-US" b="1" dirty="0">
                <a:latin typeface="Times New Roman" panose="02020603050405020304" pitchFamily="18" charset="0"/>
                <a:cs typeface="Times New Roman" panose="02020603050405020304" pitchFamily="18" charset="0"/>
              </a:rPr>
              <a:t>be “boiled off” </a:t>
            </a:r>
            <a:r>
              <a:rPr lang="en-US" altLang="en-US" dirty="0">
                <a:latin typeface="Times New Roman" panose="02020603050405020304" pitchFamily="18" charset="0"/>
                <a:cs typeface="Times New Roman" panose="02020603050405020304" pitchFamily="18" charset="0"/>
              </a:rPr>
              <a:t>the hot cathode surface.</a:t>
            </a:r>
          </a:p>
          <a:p>
            <a:pPr algn="just">
              <a:lnSpc>
                <a:spcPct val="90000"/>
              </a:lnSpc>
              <a:spcBef>
                <a:spcPts val="575"/>
              </a:spcBef>
              <a:buClr>
                <a:srgbClr val="D34817"/>
              </a:buClr>
              <a:buSzPct val="85000"/>
              <a:buFont typeface="Wingdings 2" panose="05020102010507070707" pitchFamily="18" charset="2"/>
              <a:buChar char=""/>
            </a:pPr>
            <a:r>
              <a:rPr lang="en-US" altLang="en-US" dirty="0">
                <a:latin typeface="Times New Roman" panose="02020603050405020304" pitchFamily="18" charset="0"/>
                <a:cs typeface="Times New Roman" panose="02020603050405020304" pitchFamily="18" charset="0"/>
              </a:rPr>
              <a:t>Then, the free, negatively electrons are then accelerated towards the phosphor coating by a high positive voltage.</a:t>
            </a:r>
          </a:p>
          <a:p>
            <a:endParaRPr lang="en-IN" dirty="0"/>
          </a:p>
        </p:txBody>
      </p:sp>
    </p:spTree>
    <p:extLst>
      <p:ext uri="{BB962C8B-B14F-4D97-AF65-F5344CB8AC3E}">
        <p14:creationId xmlns:p14="http://schemas.microsoft.com/office/powerpoint/2010/main" val="4152022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1">
            <a:extLst>
              <a:ext uri="{FF2B5EF4-FFF2-40B4-BE49-F238E27FC236}">
                <a16:creationId xmlns:a16="http://schemas.microsoft.com/office/drawing/2014/main" xmlns="" id="{6BCA686B-A065-4118-BE38-6DF005B1C5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1864" y="1847850"/>
            <a:ext cx="5248275" cy="26289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362" name="Text Box 2">
            <a:extLst>
              <a:ext uri="{FF2B5EF4-FFF2-40B4-BE49-F238E27FC236}">
                <a16:creationId xmlns:a16="http://schemas.microsoft.com/office/drawing/2014/main" xmlns="" id="{CBAC41D4-C295-4644-AE02-272F29E98E89}"/>
              </a:ext>
            </a:extLst>
          </p:cNvPr>
          <p:cNvSpPr txBox="1">
            <a:spLocks noChangeArrowheads="1"/>
          </p:cNvSpPr>
          <p:nvPr/>
        </p:nvSpPr>
        <p:spPr bwMode="auto">
          <a:xfrm>
            <a:off x="8077200" y="6248400"/>
            <a:ext cx="2133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9pPr>
          </a:lstStyle>
          <a:p>
            <a:pPr algn="r">
              <a:buClrTx/>
              <a:buFontTx/>
              <a:buNone/>
            </a:pPr>
            <a:r>
              <a:rPr lang="en-US" altLang="en-US" sz="1400">
                <a:solidFill>
                  <a:srgbClr val="696464"/>
                </a:solidFill>
                <a:latin typeface="Arial Black" panose="020B0A04020102020204" pitchFamily="34" charset="0"/>
              </a:rPr>
              <a:t>Overview of Graphics Systems</a:t>
            </a:r>
          </a:p>
        </p:txBody>
      </p:sp>
      <p:sp>
        <p:nvSpPr>
          <p:cNvPr id="15363" name="Oval 3">
            <a:extLst>
              <a:ext uri="{FF2B5EF4-FFF2-40B4-BE49-F238E27FC236}">
                <a16:creationId xmlns:a16="http://schemas.microsoft.com/office/drawing/2014/main" xmlns="" id="{F6094D13-FD4C-4CE6-B53C-484E1927D458}"/>
              </a:ext>
            </a:extLst>
          </p:cNvPr>
          <p:cNvSpPr>
            <a:spLocks noChangeArrowheads="1"/>
          </p:cNvSpPr>
          <p:nvPr/>
        </p:nvSpPr>
        <p:spPr bwMode="auto">
          <a:xfrm>
            <a:off x="1981200" y="6245225"/>
            <a:ext cx="2133600" cy="476250"/>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nchorCtr="1"/>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9pPr>
          </a:lstStyle>
          <a:p>
            <a:pPr>
              <a:buClrTx/>
              <a:buFontTx/>
              <a:buNone/>
            </a:pPr>
            <a:fld id="{6B083241-7F89-4436-974E-21F94FCF590C}" type="slidenum">
              <a:rPr lang="en-US" altLang="en-US" sz="1400">
                <a:solidFill>
                  <a:srgbClr val="FFFFFF"/>
                </a:solidFill>
              </a:rPr>
              <a:pPr>
                <a:buClrTx/>
                <a:buFontTx/>
                <a:buNone/>
              </a:pPr>
              <a:t>22</a:t>
            </a:fld>
            <a:endParaRPr lang="en-US" altLang="en-US" sz="1400">
              <a:solidFill>
                <a:srgbClr val="FFFFFF"/>
              </a:solidFill>
            </a:endParaRPr>
          </a:p>
        </p:txBody>
      </p:sp>
      <p:pic>
        <p:nvPicPr>
          <p:cNvPr id="15364" name="Picture 4">
            <a:extLst>
              <a:ext uri="{FF2B5EF4-FFF2-40B4-BE49-F238E27FC236}">
                <a16:creationId xmlns:a16="http://schemas.microsoft.com/office/drawing/2014/main" xmlns="" id="{B665BF6A-5123-47ED-B136-6D7E302DD0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0350" y="0"/>
            <a:ext cx="9423400" cy="75009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Oval 1">
            <a:extLst>
              <a:ext uri="{FF2B5EF4-FFF2-40B4-BE49-F238E27FC236}">
                <a16:creationId xmlns:a16="http://schemas.microsoft.com/office/drawing/2014/main" xmlns="" id="{1B7E8147-2D12-45A7-ADD0-3CF23A144C3B}"/>
              </a:ext>
            </a:extLst>
          </p:cNvPr>
          <p:cNvSpPr>
            <a:spLocks noChangeArrowheads="1"/>
          </p:cNvSpPr>
          <p:nvPr/>
        </p:nvSpPr>
        <p:spPr bwMode="auto">
          <a:xfrm>
            <a:off x="1981200" y="6245225"/>
            <a:ext cx="2133600" cy="476250"/>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nchorCtr="1"/>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9pPr>
          </a:lstStyle>
          <a:p>
            <a:pPr>
              <a:buClrTx/>
              <a:buFontTx/>
              <a:buNone/>
            </a:pPr>
            <a:fld id="{8E0C0F64-AA14-4C33-BEC5-811493578840}" type="slidenum">
              <a:rPr lang="en-US" altLang="en-US" sz="1400">
                <a:solidFill>
                  <a:srgbClr val="FFFFFF"/>
                </a:solidFill>
              </a:rPr>
              <a:pPr>
                <a:buClrTx/>
                <a:buFontTx/>
                <a:buNone/>
              </a:pPr>
              <a:t>23</a:t>
            </a:fld>
            <a:endParaRPr lang="en-US" altLang="en-US" sz="1400">
              <a:solidFill>
                <a:srgbClr val="FFFFFF"/>
              </a:solidFill>
            </a:endParaRPr>
          </a:p>
        </p:txBody>
      </p:sp>
      <p:pic>
        <p:nvPicPr>
          <p:cNvPr id="16386" name="Picture 2">
            <a:extLst>
              <a:ext uri="{FF2B5EF4-FFF2-40B4-BE49-F238E27FC236}">
                <a16:creationId xmlns:a16="http://schemas.microsoft.com/office/drawing/2014/main" xmlns="" id="{173690E8-9060-4F5C-8134-0AA7818D2D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0" y="428626"/>
            <a:ext cx="8643938" cy="59293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C06984-B926-4875-BDDF-D6F19B4B8E6D}"/>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Working of CRT</a:t>
            </a:r>
            <a:endParaRPr lang="en-IN" dirty="0"/>
          </a:p>
        </p:txBody>
      </p:sp>
      <p:sp>
        <p:nvSpPr>
          <p:cNvPr id="3" name="Content Placeholder 2">
            <a:extLst>
              <a:ext uri="{FF2B5EF4-FFF2-40B4-BE49-F238E27FC236}">
                <a16:creationId xmlns:a16="http://schemas.microsoft.com/office/drawing/2014/main" xmlns="" id="{5E670102-0EF3-436A-8A7C-72B04A273010}"/>
              </a:ext>
            </a:extLst>
          </p:cNvPr>
          <p:cNvSpPr>
            <a:spLocks noGrp="1"/>
          </p:cNvSpPr>
          <p:nvPr>
            <p:ph idx="1"/>
          </p:nvPr>
        </p:nvSpPr>
        <p:spPr/>
        <p:txBody>
          <a:bodyPr/>
          <a:lstStyle/>
          <a:p>
            <a:pPr algn="just">
              <a:spcBef>
                <a:spcPts val="575"/>
              </a:spcBef>
              <a:buClr>
                <a:srgbClr val="D34817"/>
              </a:buClr>
              <a:buSzPct val="85000"/>
              <a:buFont typeface="Wingdings 2" panose="05020102010507070707" pitchFamily="18" charset="2"/>
              <a:buChar char=""/>
            </a:pPr>
            <a:r>
              <a:rPr lang="en-US" altLang="en-US" sz="2800" dirty="0">
                <a:latin typeface="Times New Roman" panose="02020603050405020304" pitchFamily="18" charset="0"/>
                <a:cs typeface="Times New Roman" panose="02020603050405020304" pitchFamily="18" charset="0"/>
              </a:rPr>
              <a:t>Intensity of the </a:t>
            </a:r>
            <a:r>
              <a:rPr lang="en-US" altLang="en-US" sz="2800" b="1" dirty="0">
                <a:latin typeface="Times New Roman" panose="02020603050405020304" pitchFamily="18" charset="0"/>
                <a:cs typeface="Times New Roman" panose="02020603050405020304" pitchFamily="18" charset="0"/>
              </a:rPr>
              <a:t>electron beam </a:t>
            </a:r>
            <a:r>
              <a:rPr lang="en-US" altLang="en-US" sz="2800" dirty="0">
                <a:latin typeface="Times New Roman" panose="02020603050405020304" pitchFamily="18" charset="0"/>
                <a:cs typeface="Times New Roman" panose="02020603050405020304" pitchFamily="18" charset="0"/>
              </a:rPr>
              <a:t>is controlled by the voltage at the control grid.</a:t>
            </a:r>
          </a:p>
          <a:p>
            <a:pPr algn="just">
              <a:spcBef>
                <a:spcPts val="575"/>
              </a:spcBef>
              <a:buClr>
                <a:srgbClr val="D34817"/>
              </a:buClr>
              <a:buSzPct val="85000"/>
              <a:buFont typeface="Wingdings 2" panose="05020102010507070707" pitchFamily="18" charset="2"/>
              <a:buChar char=""/>
            </a:pPr>
            <a:r>
              <a:rPr lang="en-US" altLang="en-US" sz="2800" dirty="0">
                <a:latin typeface="Times New Roman" panose="02020603050405020304" pitchFamily="18" charset="0"/>
                <a:cs typeface="Times New Roman" panose="02020603050405020304" pitchFamily="18" charset="0"/>
              </a:rPr>
              <a:t>A </a:t>
            </a:r>
            <a:r>
              <a:rPr lang="en-US" altLang="en-US" sz="2800" b="1" dirty="0">
                <a:latin typeface="Times New Roman" panose="02020603050405020304" pitchFamily="18" charset="0"/>
                <a:cs typeface="Times New Roman" panose="02020603050405020304" pitchFamily="18" charset="0"/>
              </a:rPr>
              <a:t>high negative voltage</a:t>
            </a:r>
            <a:r>
              <a:rPr lang="en-US" altLang="en-US" sz="2800" dirty="0">
                <a:latin typeface="Times New Roman" panose="02020603050405020304" pitchFamily="18" charset="0"/>
                <a:cs typeface="Times New Roman" panose="02020603050405020304" pitchFamily="18" charset="0"/>
              </a:rPr>
              <a:t> applied to the control grid will shut off the beam.</a:t>
            </a:r>
          </a:p>
          <a:p>
            <a:pPr algn="just">
              <a:spcBef>
                <a:spcPts val="575"/>
              </a:spcBef>
              <a:buClr>
                <a:srgbClr val="D34817"/>
              </a:buClr>
              <a:buSzPct val="85000"/>
              <a:buFont typeface="Wingdings 2" panose="05020102010507070707" pitchFamily="18" charset="2"/>
              <a:buChar char=""/>
            </a:pPr>
            <a:r>
              <a:rPr lang="en-US" altLang="en-US" sz="2800" dirty="0">
                <a:latin typeface="Times New Roman" panose="02020603050405020304" pitchFamily="18" charset="0"/>
                <a:cs typeface="Times New Roman" panose="02020603050405020304" pitchFamily="18" charset="0"/>
              </a:rPr>
              <a:t>A </a:t>
            </a:r>
            <a:r>
              <a:rPr lang="en-US" altLang="en-US" sz="2800" b="1" dirty="0">
                <a:latin typeface="Times New Roman" panose="02020603050405020304" pitchFamily="18" charset="0"/>
                <a:cs typeface="Times New Roman" panose="02020603050405020304" pitchFamily="18" charset="0"/>
              </a:rPr>
              <a:t>smaller negative voltage </a:t>
            </a:r>
            <a:r>
              <a:rPr lang="en-US" altLang="en-US" sz="2800" dirty="0">
                <a:latin typeface="Times New Roman" panose="02020603050405020304" pitchFamily="18" charset="0"/>
                <a:cs typeface="Times New Roman" panose="02020603050405020304" pitchFamily="18" charset="0"/>
              </a:rPr>
              <a:t>on the control grid decreases the number of electrons passing through.</a:t>
            </a:r>
          </a:p>
          <a:p>
            <a:pPr algn="just">
              <a:spcBef>
                <a:spcPts val="575"/>
              </a:spcBef>
              <a:buClr>
                <a:srgbClr val="D34817"/>
              </a:buClr>
              <a:buSzPct val="85000"/>
              <a:buFont typeface="Wingdings 2" panose="05020102010507070707" pitchFamily="18" charset="2"/>
              <a:buChar char=""/>
            </a:pPr>
            <a:r>
              <a:rPr lang="en-US" altLang="en-US" sz="2800" dirty="0">
                <a:latin typeface="Times New Roman" panose="02020603050405020304" pitchFamily="18" charset="0"/>
                <a:cs typeface="Times New Roman" panose="02020603050405020304" pitchFamily="18" charset="0"/>
              </a:rPr>
              <a:t>The </a:t>
            </a:r>
            <a:r>
              <a:rPr lang="en-US" altLang="en-US" sz="2800" b="1" dirty="0">
                <a:latin typeface="Times New Roman" panose="02020603050405020304" pitchFamily="18" charset="0"/>
                <a:cs typeface="Times New Roman" panose="02020603050405020304" pitchFamily="18" charset="0"/>
              </a:rPr>
              <a:t>brightness of a display </a:t>
            </a:r>
            <a:r>
              <a:rPr lang="en-US" altLang="en-US" sz="2800" dirty="0">
                <a:latin typeface="Times New Roman" panose="02020603050405020304" pitchFamily="18" charset="0"/>
                <a:cs typeface="Times New Roman" panose="02020603050405020304" pitchFamily="18" charset="0"/>
              </a:rPr>
              <a:t>point is controlled by varying the voltage on the control grid.</a:t>
            </a:r>
          </a:p>
          <a:p>
            <a:endParaRPr lang="en-IN" dirty="0"/>
          </a:p>
        </p:txBody>
      </p:sp>
    </p:spTree>
    <p:extLst>
      <p:ext uri="{BB962C8B-B14F-4D97-AF65-F5344CB8AC3E}">
        <p14:creationId xmlns:p14="http://schemas.microsoft.com/office/powerpoint/2010/main" val="40926055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722059-83CB-4906-96A4-F8AC5AED6A28}"/>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Working of CRT</a:t>
            </a:r>
            <a:endParaRPr lang="en-IN" dirty="0"/>
          </a:p>
        </p:txBody>
      </p:sp>
      <p:sp>
        <p:nvSpPr>
          <p:cNvPr id="3" name="Content Placeholder 2">
            <a:extLst>
              <a:ext uri="{FF2B5EF4-FFF2-40B4-BE49-F238E27FC236}">
                <a16:creationId xmlns:a16="http://schemas.microsoft.com/office/drawing/2014/main" xmlns="" id="{86EDB960-7918-4751-B29F-0EFC14F3F96C}"/>
              </a:ext>
            </a:extLst>
          </p:cNvPr>
          <p:cNvSpPr>
            <a:spLocks noGrp="1"/>
          </p:cNvSpPr>
          <p:nvPr>
            <p:ph idx="1"/>
          </p:nvPr>
        </p:nvSpPr>
        <p:spPr/>
        <p:txBody>
          <a:bodyPr>
            <a:normAutofit/>
          </a:bodyPr>
          <a:lstStyle/>
          <a:p>
            <a:pPr algn="just"/>
            <a:r>
              <a:rPr lang="en-IN" sz="2400" b="0" i="0" u="none" strike="noStrike" baseline="0" dirty="0">
                <a:latin typeface="Times New Roman" panose="02020603050405020304" pitchFamily="18" charset="0"/>
              </a:rPr>
              <a:t>Additional </a:t>
            </a:r>
            <a:r>
              <a:rPr lang="en-IN" sz="2400" b="1" i="0" u="none" strike="noStrike" baseline="0" dirty="0">
                <a:latin typeface="Times New Roman" panose="02020603050405020304" pitchFamily="18" charset="0"/>
              </a:rPr>
              <a:t>focusing hardware </a:t>
            </a:r>
            <a:r>
              <a:rPr lang="en-IN" sz="2400" b="0" i="0" u="none" strike="noStrike" baseline="0" dirty="0">
                <a:latin typeface="Times New Roman" panose="02020603050405020304" pitchFamily="18" charset="0"/>
              </a:rPr>
              <a:t>is used in high-precision systems to keep the beam in focus at all </a:t>
            </a:r>
            <a:r>
              <a:rPr lang="en-IN" sz="2400" dirty="0">
                <a:latin typeface="Times New Roman" panose="02020603050405020304" pitchFamily="18" charset="0"/>
              </a:rPr>
              <a:t>screen </a:t>
            </a:r>
            <a:r>
              <a:rPr lang="en-IN" sz="2400" b="0" i="0" u="none" strike="noStrike" baseline="0" dirty="0">
                <a:latin typeface="Times New Roman" panose="02020603050405020304" pitchFamily="18" charset="0"/>
              </a:rPr>
              <a:t>positions. </a:t>
            </a:r>
          </a:p>
          <a:p>
            <a:pPr algn="just"/>
            <a:r>
              <a:rPr lang="en-IN" sz="2400" b="0" i="0" u="none" strike="noStrike" baseline="0" dirty="0">
                <a:latin typeface="Times New Roman" panose="02020603050405020304" pitchFamily="18" charset="0"/>
              </a:rPr>
              <a:t>The distance that the electron beam must travel to different points on the screen varies because the radius of curvature for most CRTs is greater than the distance from the focusing system to the screen centre. </a:t>
            </a:r>
          </a:p>
          <a:p>
            <a:pPr algn="just"/>
            <a:r>
              <a:rPr lang="en-IN" sz="2400" b="0" i="0" u="none" strike="noStrike" baseline="0" dirty="0">
                <a:latin typeface="Times New Roman" panose="02020603050405020304" pitchFamily="18" charset="0"/>
              </a:rPr>
              <a:t>Therefore, the electron beam will be focused properly only at the centre of</a:t>
            </a:r>
            <a:r>
              <a:rPr lang="en-IN" sz="2400" dirty="0">
                <a:latin typeface="Times New Roman" panose="02020603050405020304" pitchFamily="18" charset="0"/>
              </a:rPr>
              <a:t> </a:t>
            </a:r>
            <a:r>
              <a:rPr lang="en-IN" sz="2400" b="0" i="0" u="none" strike="noStrike" baseline="0" dirty="0">
                <a:latin typeface="Times New Roman" panose="02020603050405020304" pitchFamily="18" charset="0"/>
              </a:rPr>
              <a:t>the screen. </a:t>
            </a:r>
          </a:p>
          <a:p>
            <a:pPr algn="just"/>
            <a:r>
              <a:rPr lang="en-IN" sz="2400" b="0" i="0" u="none" strike="noStrike" baseline="0" dirty="0">
                <a:latin typeface="Times New Roman" panose="02020603050405020304" pitchFamily="18" charset="0"/>
              </a:rPr>
              <a:t>As the beam moves to the outer edges of the screen, displayed images become blurred. </a:t>
            </a:r>
          </a:p>
          <a:p>
            <a:pPr algn="just"/>
            <a:r>
              <a:rPr lang="en-IN" sz="2400" b="0" i="0" u="none" strike="noStrike" baseline="0" dirty="0">
                <a:latin typeface="Times New Roman" panose="02020603050405020304" pitchFamily="18" charset="0"/>
              </a:rPr>
              <a:t>To compensate for this, the system can adjust the focusing according to the screen position of the beam.</a:t>
            </a:r>
            <a:endParaRPr lang="en-IN" sz="2400" dirty="0"/>
          </a:p>
        </p:txBody>
      </p:sp>
    </p:spTree>
    <p:extLst>
      <p:ext uri="{BB962C8B-B14F-4D97-AF65-F5344CB8AC3E}">
        <p14:creationId xmlns:p14="http://schemas.microsoft.com/office/powerpoint/2010/main" val="263112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91DC569-BA99-4318-AE1E-F9C2978B5BFA}"/>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Working of CRT</a:t>
            </a:r>
            <a:endParaRPr lang="en-IN" dirty="0"/>
          </a:p>
        </p:txBody>
      </p:sp>
      <p:sp>
        <p:nvSpPr>
          <p:cNvPr id="3" name="Content Placeholder 2">
            <a:extLst>
              <a:ext uri="{FF2B5EF4-FFF2-40B4-BE49-F238E27FC236}">
                <a16:creationId xmlns:a16="http://schemas.microsoft.com/office/drawing/2014/main" xmlns="" id="{D0C10408-275D-49DF-A9A5-34DC754980AB}"/>
              </a:ext>
            </a:extLst>
          </p:cNvPr>
          <p:cNvSpPr>
            <a:spLocks noGrp="1"/>
          </p:cNvSpPr>
          <p:nvPr>
            <p:ph idx="1"/>
          </p:nvPr>
        </p:nvSpPr>
        <p:spPr/>
        <p:txBody>
          <a:bodyPr>
            <a:normAutofit/>
          </a:bodyPr>
          <a:lstStyle/>
          <a:p>
            <a:pPr algn="just">
              <a:lnSpc>
                <a:spcPct val="80000"/>
              </a:lnSpc>
              <a:spcBef>
                <a:spcPts val="575"/>
              </a:spcBef>
              <a:buClr>
                <a:srgbClr val="D34817"/>
              </a:buClr>
              <a:buSzPct val="85000"/>
              <a:buFont typeface="Wingdings 2" panose="05020102010507070707" pitchFamily="18" charset="2"/>
              <a:buChar char=""/>
            </a:pPr>
            <a:r>
              <a:rPr lang="en-US" altLang="en-US" dirty="0">
                <a:latin typeface="Times New Roman" panose="02020603050405020304" pitchFamily="18" charset="0"/>
                <a:cs typeface="Times New Roman" panose="02020603050405020304" pitchFamily="18" charset="0"/>
              </a:rPr>
              <a:t>The </a:t>
            </a:r>
            <a:r>
              <a:rPr lang="en-US" altLang="en-US" b="1" dirty="0">
                <a:latin typeface="Times New Roman" panose="02020603050405020304" pitchFamily="18" charset="0"/>
                <a:cs typeface="Times New Roman" panose="02020603050405020304" pitchFamily="18" charset="0"/>
              </a:rPr>
              <a:t>focusing system </a:t>
            </a:r>
            <a:r>
              <a:rPr lang="en-US" altLang="en-US" dirty="0">
                <a:latin typeface="Times New Roman" panose="02020603050405020304" pitchFamily="18" charset="0"/>
                <a:cs typeface="Times New Roman" panose="02020603050405020304" pitchFamily="18" charset="0"/>
              </a:rPr>
              <a:t>forces the electron beam to converge to a small cross section as it strikes the phosphor.</a:t>
            </a:r>
          </a:p>
          <a:p>
            <a:pPr algn="just">
              <a:lnSpc>
                <a:spcPct val="80000"/>
              </a:lnSpc>
              <a:spcBef>
                <a:spcPts val="575"/>
              </a:spcBef>
              <a:buClr>
                <a:srgbClr val="D34817"/>
              </a:buClr>
              <a:buSzPct val="85000"/>
              <a:buFont typeface="Wingdings 2" panose="05020102010507070707" pitchFamily="18" charset="2"/>
              <a:buChar char=""/>
            </a:pPr>
            <a:r>
              <a:rPr lang="en-US" altLang="en-US" b="1" dirty="0">
                <a:latin typeface="Times New Roman" panose="02020603050405020304" pitchFamily="18" charset="0"/>
                <a:cs typeface="Times New Roman" panose="02020603050405020304" pitchFamily="18" charset="0"/>
              </a:rPr>
              <a:t>Deflection</a:t>
            </a:r>
            <a:r>
              <a:rPr lang="en-US" altLang="en-US" dirty="0">
                <a:latin typeface="Times New Roman" panose="02020603050405020304" pitchFamily="18" charset="0"/>
                <a:cs typeface="Times New Roman" panose="02020603050405020304" pitchFamily="18" charset="0"/>
              </a:rPr>
              <a:t> of the electron beam can be controlled by the </a:t>
            </a:r>
            <a:r>
              <a:rPr lang="en-US" altLang="en-US" b="1" dirty="0">
                <a:latin typeface="Times New Roman" panose="02020603050405020304" pitchFamily="18" charset="0"/>
                <a:cs typeface="Times New Roman" panose="02020603050405020304" pitchFamily="18" charset="0"/>
              </a:rPr>
              <a:t>deflection coils</a:t>
            </a:r>
            <a:r>
              <a:rPr lang="en-US" altLang="en-US" dirty="0">
                <a:latin typeface="Times New Roman" panose="02020603050405020304" pitchFamily="18" charset="0"/>
                <a:cs typeface="Times New Roman" panose="02020603050405020304" pitchFamily="18" charset="0"/>
              </a:rPr>
              <a:t>.</a:t>
            </a:r>
          </a:p>
          <a:p>
            <a:pPr algn="just">
              <a:lnSpc>
                <a:spcPct val="80000"/>
              </a:lnSpc>
              <a:spcBef>
                <a:spcPts val="575"/>
              </a:spcBef>
              <a:buClr>
                <a:srgbClr val="D34817"/>
              </a:buClr>
              <a:buSzPct val="85000"/>
              <a:buFont typeface="Wingdings 2" panose="05020102010507070707" pitchFamily="18" charset="2"/>
              <a:buChar char=""/>
            </a:pPr>
            <a:r>
              <a:rPr lang="en-US" altLang="en-US" b="1" dirty="0">
                <a:latin typeface="Times New Roman" panose="02020603050405020304" pitchFamily="18" charset="0"/>
                <a:cs typeface="Times New Roman" panose="02020603050405020304" pitchFamily="18" charset="0"/>
              </a:rPr>
              <a:t>Spots of light </a:t>
            </a:r>
            <a:r>
              <a:rPr lang="en-US" altLang="en-US" dirty="0">
                <a:latin typeface="Times New Roman" panose="02020603050405020304" pitchFamily="18" charset="0"/>
                <a:cs typeface="Times New Roman" panose="02020603050405020304" pitchFamily="18" charset="0"/>
              </a:rPr>
              <a:t>are produced on the screen by the transfer of the CRT beam energy to the phosphor.</a:t>
            </a:r>
          </a:p>
          <a:p>
            <a:pPr algn="just">
              <a:lnSpc>
                <a:spcPct val="80000"/>
              </a:lnSpc>
              <a:spcBef>
                <a:spcPts val="575"/>
              </a:spcBef>
              <a:buClr>
                <a:srgbClr val="D34817"/>
              </a:buClr>
              <a:buSzPct val="85000"/>
              <a:buFont typeface="Wingdings 2" panose="05020102010507070707" pitchFamily="18" charset="2"/>
              <a:buChar char=""/>
            </a:pPr>
            <a:r>
              <a:rPr lang="en-IN" b="0" i="0" u="none" strike="noStrike" baseline="0" dirty="0">
                <a:latin typeface="Times New Roman" panose="02020603050405020304" pitchFamily="18" charset="0"/>
                <a:cs typeface="Times New Roman" panose="02020603050405020304" pitchFamily="18" charset="0"/>
              </a:rPr>
              <a:t>Different </a:t>
            </a:r>
            <a:r>
              <a:rPr lang="en-IN" dirty="0">
                <a:latin typeface="Times New Roman" panose="02020603050405020304" pitchFamily="18" charset="0"/>
                <a:cs typeface="Times New Roman" panose="02020603050405020304" pitchFamily="18" charset="0"/>
              </a:rPr>
              <a:t>kind</a:t>
            </a:r>
            <a:r>
              <a:rPr lang="en-IN" b="0" i="0" u="none" strike="noStrike" baseline="0" dirty="0">
                <a:latin typeface="Times New Roman" panose="02020603050405020304" pitchFamily="18" charset="0"/>
                <a:cs typeface="Times New Roman" panose="02020603050405020304" pitchFamily="18" charset="0"/>
              </a:rPr>
              <a:t>s of phosphors are available for </a:t>
            </a:r>
            <a:r>
              <a:rPr lang="en-IN" b="1" i="0" u="none" strike="noStrike" baseline="0" dirty="0">
                <a:latin typeface="Times New Roman" panose="02020603050405020304" pitchFamily="18" charset="0"/>
                <a:cs typeface="Times New Roman" panose="02020603050405020304" pitchFamily="18" charset="0"/>
              </a:rPr>
              <a:t>use </a:t>
            </a:r>
            <a:r>
              <a:rPr lang="en-IN" b="0" i="0" u="none" strike="noStrike" baseline="0" dirty="0">
                <a:latin typeface="Times New Roman" panose="02020603050405020304" pitchFamily="18" charset="0"/>
                <a:cs typeface="Times New Roman" panose="02020603050405020304" pitchFamily="18" charset="0"/>
              </a:rPr>
              <a:t>in a CRT.</a:t>
            </a:r>
            <a:endParaRPr lang="en-US" altLang="en-US" dirty="0">
              <a:latin typeface="Times New Roman" panose="02020603050405020304" pitchFamily="18" charset="0"/>
              <a:cs typeface="Times New Roman" panose="02020603050405020304" pitchFamily="18" charset="0"/>
            </a:endParaRPr>
          </a:p>
          <a:p>
            <a:pPr algn="just">
              <a:lnSpc>
                <a:spcPct val="80000"/>
              </a:lnSpc>
              <a:spcBef>
                <a:spcPts val="575"/>
              </a:spcBef>
              <a:buClr>
                <a:srgbClr val="D34817"/>
              </a:buClr>
              <a:buSzPct val="85000"/>
              <a:buFont typeface="Wingdings 2" panose="05020102010507070707" pitchFamily="18" charset="2"/>
              <a:buChar char=""/>
            </a:pPr>
            <a:r>
              <a:rPr lang="en-US" altLang="en-US" b="1" u="sng" dirty="0">
                <a:latin typeface="Times New Roman" panose="02020603050405020304" pitchFamily="18" charset="0"/>
                <a:cs typeface="Times New Roman" panose="02020603050405020304" pitchFamily="18" charset="0"/>
              </a:rPr>
              <a:t>Persistence:</a:t>
            </a:r>
            <a:r>
              <a:rPr lang="en-US" altLang="en-US" dirty="0">
                <a:latin typeface="Times New Roman" panose="02020603050405020304" pitchFamily="18" charset="0"/>
                <a:cs typeface="Times New Roman" panose="02020603050405020304" pitchFamily="18" charset="0"/>
              </a:rPr>
              <a:t> how long phosphors continue to emit light after the CRT beam is removed.</a:t>
            </a:r>
          </a:p>
          <a:p>
            <a:endParaRPr lang="en-IN" dirty="0"/>
          </a:p>
        </p:txBody>
      </p:sp>
    </p:spTree>
    <p:extLst>
      <p:ext uri="{BB962C8B-B14F-4D97-AF65-F5344CB8AC3E}">
        <p14:creationId xmlns:p14="http://schemas.microsoft.com/office/powerpoint/2010/main" val="35005208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10E69E-7A72-4A9F-B6C9-FF192988D587}"/>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Working of CRT</a:t>
            </a:r>
            <a:endParaRPr lang="en-IN" dirty="0"/>
          </a:p>
        </p:txBody>
      </p:sp>
      <p:sp>
        <p:nvSpPr>
          <p:cNvPr id="3" name="Content Placeholder 2">
            <a:extLst>
              <a:ext uri="{FF2B5EF4-FFF2-40B4-BE49-F238E27FC236}">
                <a16:creationId xmlns:a16="http://schemas.microsoft.com/office/drawing/2014/main" xmlns="" id="{4BB06E46-CAF0-4854-89D8-A823971B2C41}"/>
              </a:ext>
            </a:extLst>
          </p:cNvPr>
          <p:cNvSpPr>
            <a:spLocks noGrp="1"/>
          </p:cNvSpPr>
          <p:nvPr>
            <p:ph idx="1"/>
          </p:nvPr>
        </p:nvSpPr>
        <p:spPr/>
        <p:txBody>
          <a:bodyPr/>
          <a:lstStyle/>
          <a:p>
            <a:pPr algn="just">
              <a:lnSpc>
                <a:spcPct val="90000"/>
              </a:lnSpc>
              <a:spcBef>
                <a:spcPts val="575"/>
              </a:spcBef>
              <a:buClr>
                <a:srgbClr val="D34817"/>
              </a:buClr>
              <a:buSzPct val="85000"/>
              <a:buFont typeface="Wingdings 2" panose="05020102010507070707" pitchFamily="18" charset="2"/>
              <a:buChar char=""/>
            </a:pPr>
            <a:r>
              <a:rPr lang="en-US" altLang="en-US" sz="2800" b="1" dirty="0">
                <a:latin typeface="Times New Roman" panose="02020603050405020304" pitchFamily="18" charset="0"/>
                <a:cs typeface="Times New Roman" panose="02020603050405020304" pitchFamily="18" charset="0"/>
              </a:rPr>
              <a:t>Persistence </a:t>
            </a:r>
            <a:r>
              <a:rPr lang="en-US" altLang="en-US" sz="2800" dirty="0">
                <a:latin typeface="Times New Roman" panose="02020603050405020304" pitchFamily="18" charset="0"/>
                <a:cs typeface="Times New Roman" panose="02020603050405020304" pitchFamily="18" charset="0"/>
              </a:rPr>
              <a:t>is defined as the time that it takes the emitted light from the screen to decay to </a:t>
            </a:r>
            <a:r>
              <a:rPr lang="en-US" altLang="en-US" sz="2800" b="1" dirty="0">
                <a:latin typeface="Times New Roman" panose="02020603050405020304" pitchFamily="18" charset="0"/>
                <a:cs typeface="Times New Roman" panose="02020603050405020304" pitchFamily="18" charset="0"/>
              </a:rPr>
              <a:t>one-tenth of its original intensity</a:t>
            </a:r>
            <a:r>
              <a:rPr lang="en-US" altLang="en-US" sz="2800" dirty="0">
                <a:latin typeface="Times New Roman" panose="02020603050405020304" pitchFamily="18" charset="0"/>
                <a:cs typeface="Times New Roman" panose="02020603050405020304" pitchFamily="18" charset="0"/>
              </a:rPr>
              <a:t>.</a:t>
            </a:r>
          </a:p>
          <a:p>
            <a:pPr algn="just">
              <a:lnSpc>
                <a:spcPct val="90000"/>
              </a:lnSpc>
              <a:spcBef>
                <a:spcPts val="575"/>
              </a:spcBef>
              <a:buClr>
                <a:srgbClr val="D34817"/>
              </a:buClr>
              <a:buSzPct val="85000"/>
              <a:buFont typeface="Wingdings 2" panose="05020102010507070707" pitchFamily="18" charset="2"/>
              <a:buChar char=""/>
            </a:pPr>
            <a:r>
              <a:rPr lang="en-US" altLang="en-US" sz="2800" b="1" dirty="0">
                <a:latin typeface="Times New Roman" panose="02020603050405020304" pitchFamily="18" charset="0"/>
                <a:cs typeface="Times New Roman" panose="02020603050405020304" pitchFamily="18" charset="0"/>
              </a:rPr>
              <a:t>Lower-persistence phosphors </a:t>
            </a:r>
            <a:r>
              <a:rPr lang="en-US" altLang="en-US" sz="2800" dirty="0">
                <a:latin typeface="Times New Roman" panose="02020603050405020304" pitchFamily="18" charset="0"/>
                <a:cs typeface="Times New Roman" panose="02020603050405020304" pitchFamily="18" charset="0"/>
              </a:rPr>
              <a:t>require high refresh rates to maintain a picture definition on the screen without flicker and they are useful for animation.</a:t>
            </a:r>
          </a:p>
          <a:p>
            <a:pPr algn="just">
              <a:lnSpc>
                <a:spcPct val="90000"/>
              </a:lnSpc>
              <a:spcBef>
                <a:spcPts val="575"/>
              </a:spcBef>
              <a:buClr>
                <a:srgbClr val="D34817"/>
              </a:buClr>
              <a:buSzPct val="85000"/>
              <a:buFont typeface="Wingdings 2" panose="05020102010507070707" pitchFamily="18" charset="2"/>
              <a:buChar char=""/>
            </a:pPr>
            <a:r>
              <a:rPr lang="en-US" altLang="en-US" sz="2800" b="1" dirty="0">
                <a:latin typeface="Times New Roman" panose="02020603050405020304" pitchFamily="18" charset="0"/>
                <a:cs typeface="Times New Roman" panose="02020603050405020304" pitchFamily="18" charset="0"/>
              </a:rPr>
              <a:t>Higher-persistence phosphors  </a:t>
            </a:r>
            <a:r>
              <a:rPr lang="en-US" altLang="en-US" sz="2800" dirty="0">
                <a:latin typeface="Times New Roman" panose="02020603050405020304" pitchFamily="18" charset="0"/>
                <a:cs typeface="Times New Roman" panose="02020603050405020304" pitchFamily="18" charset="0"/>
              </a:rPr>
              <a:t>are useful for displaying highly complex, static pictures. </a:t>
            </a:r>
          </a:p>
          <a:p>
            <a:endParaRPr lang="en-IN" dirty="0"/>
          </a:p>
        </p:txBody>
      </p:sp>
    </p:spTree>
    <p:extLst>
      <p:ext uri="{BB962C8B-B14F-4D97-AF65-F5344CB8AC3E}">
        <p14:creationId xmlns:p14="http://schemas.microsoft.com/office/powerpoint/2010/main" val="29314549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FD7EA1-4F02-4D4D-B220-A111DD7255D2}"/>
              </a:ext>
            </a:extLst>
          </p:cNvPr>
          <p:cNvSpPr>
            <a:spLocks noGrp="1"/>
          </p:cNvSpPr>
          <p:nvPr>
            <p:ph type="title"/>
          </p:nvPr>
        </p:nvSpPr>
        <p:spPr/>
        <p:txBody>
          <a:bodyPr/>
          <a:lstStyle/>
          <a:p>
            <a:r>
              <a:rPr lang="en-US" altLang="en-US" sz="4400" b="1" dirty="0">
                <a:latin typeface="Times New Roman" panose="02020603050405020304" pitchFamily="18" charset="0"/>
                <a:cs typeface="Times New Roman" panose="02020603050405020304" pitchFamily="18" charset="0"/>
              </a:rPr>
              <a:t>Few important points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2E2BD252-BD24-4737-B498-12F00E58293B}"/>
              </a:ext>
            </a:extLst>
          </p:cNvPr>
          <p:cNvSpPr>
            <a:spLocks noGrp="1"/>
          </p:cNvSpPr>
          <p:nvPr>
            <p:ph idx="1"/>
          </p:nvPr>
        </p:nvSpPr>
        <p:spPr/>
        <p:txBody>
          <a:bodyPr/>
          <a:lstStyle/>
          <a:p>
            <a:pPr algn="just">
              <a:lnSpc>
                <a:spcPct val="80000"/>
              </a:lnSpc>
              <a:spcBef>
                <a:spcPts val="575"/>
              </a:spcBef>
              <a:buClr>
                <a:srgbClr val="D34817"/>
              </a:buClr>
              <a:buSzPct val="85000"/>
              <a:buFont typeface="Wingdings 2" panose="05020102010507070707" pitchFamily="18" charset="2"/>
              <a:buChar char=""/>
            </a:pPr>
            <a:r>
              <a:rPr lang="en-US" altLang="en-US" sz="2800" dirty="0">
                <a:latin typeface="Times New Roman" panose="02020603050405020304" pitchFamily="18" charset="0"/>
                <a:cs typeface="Times New Roman" panose="02020603050405020304" pitchFamily="18" charset="0"/>
              </a:rPr>
              <a:t>Any given phosphor  has several different quantum-levels to which electors can be excited, each corresponding to a color associated with the return to an unexcited state.</a:t>
            </a:r>
          </a:p>
          <a:p>
            <a:pPr algn="just">
              <a:lnSpc>
                <a:spcPct val="80000"/>
              </a:lnSpc>
              <a:spcBef>
                <a:spcPts val="575"/>
              </a:spcBef>
              <a:buClr>
                <a:srgbClr val="D34817"/>
              </a:buClr>
              <a:buSzPct val="85000"/>
              <a:buFont typeface="Wingdings 2" panose="05020102010507070707" pitchFamily="18" charset="2"/>
              <a:buChar char=""/>
            </a:pPr>
            <a:r>
              <a:rPr lang="en-US" altLang="en-US" sz="2800" b="1" dirty="0">
                <a:latin typeface="Times New Roman" panose="02020603050405020304" pitchFamily="18" charset="0"/>
                <a:cs typeface="Times New Roman" panose="02020603050405020304" pitchFamily="18" charset="0"/>
              </a:rPr>
              <a:t>Phosphorescence</a:t>
            </a:r>
            <a:r>
              <a:rPr lang="en-US" altLang="en-US" sz="2800" dirty="0">
                <a:latin typeface="Times New Roman" panose="02020603050405020304" pitchFamily="18" charset="0"/>
                <a:cs typeface="Times New Roman" panose="02020603050405020304" pitchFamily="18" charset="0"/>
              </a:rPr>
              <a:t> is the light given off by the return of the relatively more stable excited electrons to their unexcited state once the electron beam excitation is removed. It is typically 10-60 microsecond.</a:t>
            </a:r>
          </a:p>
          <a:p>
            <a:pPr algn="just">
              <a:lnSpc>
                <a:spcPct val="80000"/>
              </a:lnSpc>
              <a:spcBef>
                <a:spcPts val="575"/>
              </a:spcBef>
              <a:buClr>
                <a:srgbClr val="D34817"/>
              </a:buClr>
              <a:buSzPct val="85000"/>
              <a:buFont typeface="Wingdings 2" panose="05020102010507070707" pitchFamily="18" charset="2"/>
              <a:buChar char=""/>
            </a:pPr>
            <a:r>
              <a:rPr lang="en-US" altLang="en-US" sz="2800" dirty="0">
                <a:latin typeface="Times New Roman" panose="02020603050405020304" pitchFamily="18" charset="0"/>
                <a:cs typeface="Times New Roman" panose="02020603050405020304" pitchFamily="18" charset="0"/>
              </a:rPr>
              <a:t>As </a:t>
            </a:r>
            <a:r>
              <a:rPr lang="en-US" altLang="en-US" sz="2800" b="1" dirty="0">
                <a:latin typeface="Times New Roman" panose="02020603050405020304" pitchFamily="18" charset="0"/>
                <a:cs typeface="Times New Roman" panose="02020603050405020304" pitchFamily="18" charset="0"/>
              </a:rPr>
              <a:t>refresh rate decreases </a:t>
            </a:r>
            <a:r>
              <a:rPr lang="en-US" altLang="en-US" sz="2800" dirty="0">
                <a:latin typeface="Times New Roman" panose="02020603050405020304" pitchFamily="18" charset="0"/>
                <a:cs typeface="Times New Roman" panose="02020603050405020304" pitchFamily="18" charset="0"/>
              </a:rPr>
              <a:t>, </a:t>
            </a:r>
            <a:r>
              <a:rPr lang="en-US" altLang="en-US" sz="2800" b="1" dirty="0">
                <a:latin typeface="Times New Roman" panose="02020603050405020304" pitchFamily="18" charset="0"/>
                <a:cs typeface="Times New Roman" panose="02020603050405020304" pitchFamily="18" charset="0"/>
              </a:rPr>
              <a:t>flicker</a:t>
            </a:r>
            <a:r>
              <a:rPr lang="en-US" altLang="en-US" sz="2800" dirty="0">
                <a:latin typeface="Times New Roman" panose="02020603050405020304" pitchFamily="18" charset="0"/>
                <a:cs typeface="Times New Roman" panose="02020603050405020304" pitchFamily="18" charset="0"/>
              </a:rPr>
              <a:t> develops because eye can no longer integrate the individual light impulses coming from pixel.</a:t>
            </a:r>
          </a:p>
          <a:p>
            <a:pPr algn="just">
              <a:lnSpc>
                <a:spcPct val="80000"/>
              </a:lnSpc>
              <a:spcBef>
                <a:spcPts val="575"/>
              </a:spcBef>
              <a:buClr>
                <a:srgbClr val="D34817"/>
              </a:buClr>
              <a:buSzPct val="85000"/>
              <a:buFont typeface="Wingdings 2" panose="05020102010507070707" pitchFamily="18" charset="2"/>
              <a:buChar char=""/>
            </a:pPr>
            <a:r>
              <a:rPr lang="en-US" altLang="en-US" sz="2800" dirty="0">
                <a:latin typeface="Times New Roman" panose="02020603050405020304" pitchFamily="18" charset="0"/>
                <a:cs typeface="Times New Roman" panose="02020603050405020304" pitchFamily="18" charset="0"/>
              </a:rPr>
              <a:t>The </a:t>
            </a:r>
            <a:r>
              <a:rPr lang="en-US" altLang="en-US" sz="2800" b="1" dirty="0">
                <a:latin typeface="Times New Roman" panose="02020603050405020304" pitchFamily="18" charset="0"/>
                <a:cs typeface="Times New Roman" panose="02020603050405020304" pitchFamily="18" charset="0"/>
              </a:rPr>
              <a:t>refresh rate </a:t>
            </a:r>
            <a:r>
              <a:rPr lang="en-US" altLang="en-US" sz="2800" dirty="0">
                <a:latin typeface="Times New Roman" panose="02020603050405020304" pitchFamily="18" charset="0"/>
                <a:cs typeface="Times New Roman" panose="02020603050405020304" pitchFamily="18" charset="0"/>
              </a:rPr>
              <a:t>above which a picture stops flickering and fuses into a steady image is called the </a:t>
            </a:r>
            <a:r>
              <a:rPr lang="en-US" altLang="en-US" sz="2800" b="1" dirty="0">
                <a:solidFill>
                  <a:srgbClr val="FF0000"/>
                </a:solidFill>
                <a:latin typeface="Times New Roman" panose="02020603050405020304" pitchFamily="18" charset="0"/>
                <a:cs typeface="Times New Roman" panose="02020603050405020304" pitchFamily="18" charset="0"/>
              </a:rPr>
              <a:t>critical fusion frequency</a:t>
            </a:r>
            <a:r>
              <a:rPr lang="en-US" altLang="en-US" sz="2800" dirty="0">
                <a:latin typeface="Times New Roman" panose="02020603050405020304" pitchFamily="18" charset="0"/>
                <a:cs typeface="Times New Roman" panose="02020603050405020304" pitchFamily="18" charset="0"/>
              </a:rPr>
              <a:t>. </a:t>
            </a:r>
          </a:p>
          <a:p>
            <a:endParaRPr lang="en-IN" dirty="0"/>
          </a:p>
        </p:txBody>
      </p:sp>
    </p:spTree>
    <p:extLst>
      <p:ext uri="{BB962C8B-B14F-4D97-AF65-F5344CB8AC3E}">
        <p14:creationId xmlns:p14="http://schemas.microsoft.com/office/powerpoint/2010/main" val="17393919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C6F5BD-F6B9-4246-A184-14E056F67A50}"/>
              </a:ext>
            </a:extLst>
          </p:cNvPr>
          <p:cNvSpPr>
            <a:spLocks noGrp="1"/>
          </p:cNvSpPr>
          <p:nvPr>
            <p:ph type="title"/>
          </p:nvPr>
        </p:nvSpPr>
        <p:spPr/>
        <p:txBody>
          <a:bodyPr/>
          <a:lstStyle/>
          <a:p>
            <a:r>
              <a:rPr lang="en-US" altLang="en-US" sz="4400" b="1" dirty="0">
                <a:latin typeface="Times New Roman" panose="02020603050405020304" pitchFamily="18" charset="0"/>
                <a:cs typeface="Times New Roman" panose="02020603050405020304" pitchFamily="18" charset="0"/>
              </a:rPr>
              <a:t>Few important points</a:t>
            </a:r>
            <a:endParaRPr lang="en-IN" dirty="0"/>
          </a:p>
        </p:txBody>
      </p:sp>
      <p:sp>
        <p:nvSpPr>
          <p:cNvPr id="3" name="Content Placeholder 2">
            <a:extLst>
              <a:ext uri="{FF2B5EF4-FFF2-40B4-BE49-F238E27FC236}">
                <a16:creationId xmlns:a16="http://schemas.microsoft.com/office/drawing/2014/main" xmlns="" id="{09965FC4-3C80-49F7-8712-FFD6E210BFC4}"/>
              </a:ext>
            </a:extLst>
          </p:cNvPr>
          <p:cNvSpPr>
            <a:spLocks noGrp="1"/>
          </p:cNvSpPr>
          <p:nvPr>
            <p:ph idx="1"/>
          </p:nvPr>
        </p:nvSpPr>
        <p:spPr/>
        <p:txBody>
          <a:bodyPr/>
          <a:lstStyle/>
          <a:p>
            <a:pPr algn="just">
              <a:spcBef>
                <a:spcPts val="575"/>
              </a:spcBef>
              <a:buClr>
                <a:srgbClr val="D34817"/>
              </a:buClr>
              <a:buSzPct val="85000"/>
              <a:buFont typeface="Wingdings 2" panose="05020102010507070707" pitchFamily="18" charset="2"/>
              <a:buChar char=""/>
            </a:pPr>
            <a:r>
              <a:rPr lang="en-US" altLang="en-US" sz="2800" dirty="0">
                <a:latin typeface="Times New Roman" panose="02020603050405020304" pitchFamily="18" charset="0"/>
                <a:cs typeface="Times New Roman" panose="02020603050405020304" pitchFamily="18" charset="0"/>
              </a:rPr>
              <a:t>A flicker free picture appears constant or steady to the viewer.</a:t>
            </a:r>
          </a:p>
          <a:p>
            <a:pPr algn="just">
              <a:spcBef>
                <a:spcPts val="575"/>
              </a:spcBef>
              <a:buClr>
                <a:srgbClr val="D34817"/>
              </a:buClr>
              <a:buSzPct val="85000"/>
              <a:buFont typeface="Wingdings 2" panose="05020102010507070707" pitchFamily="18" charset="2"/>
              <a:buChar char=""/>
            </a:pPr>
            <a:r>
              <a:rPr lang="en-US" altLang="en-US" sz="2800" dirty="0">
                <a:latin typeface="Times New Roman" panose="02020603050405020304" pitchFamily="18" charset="0"/>
                <a:cs typeface="Times New Roman" panose="02020603050405020304" pitchFamily="18" charset="0"/>
              </a:rPr>
              <a:t>The longer the persistence, the lower the CFF.</a:t>
            </a:r>
          </a:p>
          <a:p>
            <a:pPr algn="just">
              <a:spcBef>
                <a:spcPts val="575"/>
              </a:spcBef>
              <a:buClr>
                <a:srgbClr val="D34817"/>
              </a:buClr>
              <a:buSzPct val="85000"/>
              <a:buFont typeface="Wingdings 2" panose="05020102010507070707" pitchFamily="18" charset="2"/>
              <a:buChar char=""/>
            </a:pPr>
            <a:r>
              <a:rPr lang="en-US" altLang="en-US" sz="2800" dirty="0">
                <a:latin typeface="Times New Roman" panose="02020603050405020304" pitchFamily="18" charset="0"/>
                <a:cs typeface="Times New Roman" panose="02020603050405020304" pitchFamily="18" charset="0"/>
              </a:rPr>
              <a:t>To see the continuously refreshed image without flicker the refresh rate has to be </a:t>
            </a:r>
            <a:r>
              <a:rPr lang="en-US" altLang="en-US" sz="2800" b="1" dirty="0">
                <a:latin typeface="Times New Roman" panose="02020603050405020304" pitchFamily="18" charset="0"/>
                <a:cs typeface="Times New Roman" panose="02020603050405020304" pitchFamily="18" charset="0"/>
              </a:rPr>
              <a:t>at least 60 Hz</a:t>
            </a:r>
            <a:r>
              <a:rPr lang="en-US" altLang="en-US" sz="2800" dirty="0">
                <a:latin typeface="Times New Roman" panose="02020603050405020304" pitchFamily="18" charset="0"/>
                <a:cs typeface="Times New Roman" panose="02020603050405020304" pitchFamily="18" charset="0"/>
              </a:rPr>
              <a:t>.</a:t>
            </a:r>
          </a:p>
          <a:p>
            <a:pPr algn="just">
              <a:spcBef>
                <a:spcPts val="575"/>
              </a:spcBef>
              <a:buClr>
                <a:srgbClr val="D34817"/>
              </a:buClr>
              <a:buSzPct val="85000"/>
              <a:buFont typeface="Wingdings 2" panose="05020102010507070707" pitchFamily="18" charset="2"/>
              <a:buChar char=""/>
            </a:pPr>
            <a:r>
              <a:rPr lang="en-US" altLang="en-US" sz="2800" dirty="0">
                <a:latin typeface="Times New Roman" panose="02020603050405020304" pitchFamily="18" charset="0"/>
                <a:cs typeface="Times New Roman" panose="02020603050405020304" pitchFamily="18" charset="0"/>
              </a:rPr>
              <a:t>To allow continuous refreshing of an image there must be some stored representation of the image from which the refresh system can obtain the graphical information required to redraw the image.</a:t>
            </a:r>
          </a:p>
          <a:p>
            <a:endParaRPr lang="en-IN" dirty="0"/>
          </a:p>
        </p:txBody>
      </p:sp>
    </p:spTree>
    <p:extLst>
      <p:ext uri="{BB962C8B-B14F-4D97-AF65-F5344CB8AC3E}">
        <p14:creationId xmlns:p14="http://schemas.microsoft.com/office/powerpoint/2010/main" val="2990406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74984B9E-B2F8-43A8-A3F2-FE58C31F58AC}"/>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1. Graphs and Charts</a:t>
            </a:r>
          </a:p>
        </p:txBody>
      </p:sp>
      <p:pic>
        <p:nvPicPr>
          <p:cNvPr id="7" name="Picture 12" descr="new graphic">
            <a:extLst>
              <a:ext uri="{FF2B5EF4-FFF2-40B4-BE49-F238E27FC236}">
                <a16:creationId xmlns:a16="http://schemas.microsoft.com/office/drawing/2014/main" xmlns="" id="{FEB8CD5D-56DE-4B3A-BD87-7A1C5AD2595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45779" y="1825625"/>
            <a:ext cx="5700442"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8164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236EE5-6E30-48DF-A6CA-F7CF53856459}"/>
              </a:ext>
            </a:extLst>
          </p:cNvPr>
          <p:cNvSpPr>
            <a:spLocks noGrp="1"/>
          </p:cNvSpPr>
          <p:nvPr>
            <p:ph type="title"/>
          </p:nvPr>
        </p:nvSpPr>
        <p:spPr/>
        <p:txBody>
          <a:bodyPr/>
          <a:lstStyle/>
          <a:p>
            <a:r>
              <a:rPr lang="en-US" altLang="en-US" sz="4400" b="1" dirty="0">
                <a:latin typeface="Times New Roman" panose="02020603050405020304" pitchFamily="18" charset="0"/>
                <a:cs typeface="Times New Roman" panose="02020603050405020304" pitchFamily="18" charset="0"/>
              </a:rPr>
              <a:t>Few important points</a:t>
            </a:r>
            <a:endParaRPr lang="en-IN" dirty="0"/>
          </a:p>
        </p:txBody>
      </p:sp>
      <p:sp>
        <p:nvSpPr>
          <p:cNvPr id="3" name="Content Placeholder 2">
            <a:extLst>
              <a:ext uri="{FF2B5EF4-FFF2-40B4-BE49-F238E27FC236}">
                <a16:creationId xmlns:a16="http://schemas.microsoft.com/office/drawing/2014/main" xmlns="" id="{6674C733-8FFD-4F30-B38D-4938231DA07D}"/>
              </a:ext>
            </a:extLst>
          </p:cNvPr>
          <p:cNvSpPr>
            <a:spLocks noGrp="1"/>
          </p:cNvSpPr>
          <p:nvPr>
            <p:ph idx="1"/>
          </p:nvPr>
        </p:nvSpPr>
        <p:spPr/>
        <p:txBody>
          <a:bodyPr>
            <a:normAutofit/>
          </a:bodyPr>
          <a:lstStyle/>
          <a:p>
            <a:pPr algn="just">
              <a:spcBef>
                <a:spcPts val="575"/>
              </a:spcBef>
              <a:buClr>
                <a:srgbClr val="D34817"/>
              </a:buClr>
              <a:buSzPct val="85000"/>
              <a:buFont typeface="Wingdings 2" panose="05020102010507070707" pitchFamily="18" charset="2"/>
              <a:buChar char=""/>
            </a:pPr>
            <a:r>
              <a:rPr lang="en-US" altLang="en-US" sz="2400" b="1" u="sng" dirty="0">
                <a:latin typeface="Times New Roman" panose="02020603050405020304" pitchFamily="18" charset="0"/>
                <a:cs typeface="Times New Roman" panose="02020603050405020304" pitchFamily="18" charset="0"/>
              </a:rPr>
              <a:t>Resolution:</a:t>
            </a:r>
            <a:r>
              <a:rPr lang="en-US" altLang="en-US" sz="2400" b="1" dirty="0">
                <a:latin typeface="Times New Roman" panose="02020603050405020304" pitchFamily="18" charset="0"/>
                <a:cs typeface="Times New Roman" panose="02020603050405020304" pitchFamily="18" charset="0"/>
              </a:rPr>
              <a:t> </a:t>
            </a:r>
            <a:r>
              <a:rPr lang="en-US" altLang="en-US" sz="2400" dirty="0">
                <a:latin typeface="Times New Roman" panose="02020603050405020304" pitchFamily="18" charset="0"/>
                <a:cs typeface="Times New Roman" panose="02020603050405020304" pitchFamily="18" charset="0"/>
              </a:rPr>
              <a:t>the maximum number of points that can be displayed without overlap on the CRT.</a:t>
            </a:r>
          </a:p>
          <a:p>
            <a:pPr algn="just">
              <a:spcBef>
                <a:spcPts val="575"/>
              </a:spcBef>
              <a:buClr>
                <a:srgbClr val="D34817"/>
              </a:buClr>
              <a:buSzPct val="85000"/>
              <a:buFont typeface="Wingdings 2" panose="05020102010507070707" pitchFamily="18" charset="2"/>
              <a:buChar char=""/>
            </a:pPr>
            <a:r>
              <a:rPr lang="en-US" altLang="en-US" sz="2400" dirty="0">
                <a:latin typeface="Times New Roman" panose="02020603050405020304" pitchFamily="18" charset="0"/>
                <a:cs typeface="Times New Roman" panose="02020603050405020304" pitchFamily="18" charset="0"/>
              </a:rPr>
              <a:t>Resolution of the CRT is dependent on the type of phosphor, the intensity to be displayed, and the focusing and deflection systems. </a:t>
            </a:r>
          </a:p>
          <a:p>
            <a:pPr algn="just">
              <a:spcBef>
                <a:spcPts val="575"/>
              </a:spcBef>
              <a:buClr>
                <a:srgbClr val="D34817"/>
              </a:buClr>
              <a:buSzPct val="85000"/>
              <a:buFont typeface="Wingdings 2" panose="05020102010507070707" pitchFamily="18" charset="2"/>
              <a:buChar char=""/>
            </a:pPr>
            <a:r>
              <a:rPr lang="en-US" altLang="en-US" sz="2400" dirty="0">
                <a:latin typeface="Times New Roman" panose="02020603050405020304" pitchFamily="18" charset="0"/>
                <a:cs typeface="Times New Roman" panose="02020603050405020304" pitchFamily="18" charset="0"/>
              </a:rPr>
              <a:t>Typical resolution on high-definition systems is </a:t>
            </a:r>
            <a:r>
              <a:rPr lang="en-US" altLang="en-US" sz="2400" b="1" dirty="0">
                <a:latin typeface="Times New Roman" panose="02020603050405020304" pitchFamily="18" charset="0"/>
                <a:cs typeface="Times New Roman" panose="02020603050405020304" pitchFamily="18" charset="0"/>
              </a:rPr>
              <a:t>1280 by 1024 (1280*1024)</a:t>
            </a:r>
          </a:p>
          <a:p>
            <a:pPr algn="just"/>
            <a:r>
              <a:rPr lang="en-IN" sz="2400" b="0" i="0" u="none" strike="noStrike" baseline="0" dirty="0">
                <a:latin typeface="Times New Roman" panose="02020603050405020304" pitchFamily="18" charset="0"/>
              </a:rPr>
              <a:t>Another property of video monitors is </a:t>
            </a:r>
            <a:r>
              <a:rPr lang="en-IN" sz="2400" b="1" i="0" u="none" strike="noStrike" baseline="0" dirty="0">
                <a:latin typeface="Times New Roman" panose="02020603050405020304" pitchFamily="18" charset="0"/>
              </a:rPr>
              <a:t>aspect ratio</a:t>
            </a:r>
            <a:r>
              <a:rPr lang="en-IN" sz="2400" b="0" i="0" u="none" strike="noStrike" baseline="0" dirty="0">
                <a:latin typeface="Times New Roman" panose="02020603050405020304" pitchFamily="18" charset="0"/>
              </a:rPr>
              <a:t>. This number gives the ratio of vertical points to horizontal points necessary to produce equal-length lines in both directions on the screen. (Sometimes aspect ratio is stated in terms of the ratio of horizontal to vertical points.) </a:t>
            </a:r>
          </a:p>
          <a:p>
            <a:pPr algn="just"/>
            <a:r>
              <a:rPr lang="en-IN" sz="2400" b="0" i="0" u="none" strike="noStrike" baseline="0" dirty="0">
                <a:latin typeface="Times New Roman" panose="02020603050405020304" pitchFamily="18" charset="0"/>
              </a:rPr>
              <a:t>An </a:t>
            </a:r>
            <a:r>
              <a:rPr lang="en-IN" sz="2400" b="1" i="0" u="none" strike="noStrike" baseline="0" dirty="0">
                <a:latin typeface="Times New Roman" panose="02020603050405020304" pitchFamily="18" charset="0"/>
              </a:rPr>
              <a:t>aspect ratio of 3/4 </a:t>
            </a:r>
            <a:r>
              <a:rPr lang="en-IN" sz="2400" b="0" i="0" u="none" strike="noStrike" baseline="0" dirty="0">
                <a:latin typeface="Times New Roman" panose="02020603050405020304" pitchFamily="18" charset="0"/>
              </a:rPr>
              <a:t>means that a vertical line plotted with three points has the same length as a horizontal line plotted with four points.</a:t>
            </a:r>
            <a:endParaRPr lang="en-US" altLang="en-US" sz="24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4296072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4863A6-EBCF-42DB-ACA7-20E51FDA402C}"/>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Display Devices:</a:t>
            </a:r>
          </a:p>
        </p:txBody>
      </p:sp>
      <p:sp>
        <p:nvSpPr>
          <p:cNvPr id="3" name="Content Placeholder 2">
            <a:extLst>
              <a:ext uri="{FF2B5EF4-FFF2-40B4-BE49-F238E27FC236}">
                <a16:creationId xmlns:a16="http://schemas.microsoft.com/office/drawing/2014/main" xmlns="" id="{6540D311-2E0D-42E9-A6FB-050C1E9355EC}"/>
              </a:ext>
            </a:extLst>
          </p:cNvPr>
          <p:cNvSpPr>
            <a:spLocks noGrp="1"/>
          </p:cNvSpPr>
          <p:nvPr>
            <p:ph idx="1"/>
          </p:nvPr>
        </p:nvSpPr>
        <p:spPr/>
        <p:txBody>
          <a:bodyPr/>
          <a:lstStyle/>
          <a:p>
            <a:pPr algn="just"/>
            <a:r>
              <a:rPr lang="en-IN" dirty="0">
                <a:latin typeface="Times New Roman" panose="02020603050405020304" pitchFamily="18" charset="0"/>
                <a:cs typeface="Times New Roman" panose="02020603050405020304" pitchFamily="18" charset="0"/>
              </a:rPr>
              <a:t>Graphic monitors that uses CRT technology can be divided in to</a:t>
            </a:r>
          </a:p>
          <a:p>
            <a:pPr lvl="1" algn="just"/>
            <a:r>
              <a:rPr lang="en-IN" sz="3200" b="1" dirty="0">
                <a:latin typeface="Times New Roman" panose="02020603050405020304" pitchFamily="18" charset="0"/>
                <a:cs typeface="Times New Roman" panose="02020603050405020304" pitchFamily="18" charset="0"/>
              </a:rPr>
              <a:t>Raster scan display</a:t>
            </a:r>
          </a:p>
          <a:p>
            <a:pPr lvl="1" algn="just"/>
            <a:r>
              <a:rPr lang="en-IN" sz="3200" b="1" dirty="0">
                <a:latin typeface="Times New Roman" panose="02020603050405020304" pitchFamily="18" charset="0"/>
                <a:cs typeface="Times New Roman" panose="02020603050405020304" pitchFamily="18" charset="0"/>
              </a:rPr>
              <a:t>Random scan display</a:t>
            </a:r>
          </a:p>
        </p:txBody>
      </p:sp>
    </p:spTree>
    <p:extLst>
      <p:ext uri="{BB962C8B-B14F-4D97-AF65-F5344CB8AC3E}">
        <p14:creationId xmlns:p14="http://schemas.microsoft.com/office/powerpoint/2010/main" val="28625528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AF9144-C981-4871-BA3C-40D52F159FB0}"/>
              </a:ext>
            </a:extLst>
          </p:cNvPr>
          <p:cNvSpPr>
            <a:spLocks noGrp="1"/>
          </p:cNvSpPr>
          <p:nvPr>
            <p:ph type="title"/>
          </p:nvPr>
        </p:nvSpPr>
        <p:spPr/>
        <p:txBody>
          <a:bodyPr/>
          <a:lstStyle/>
          <a:p>
            <a:r>
              <a:rPr lang="en-US" altLang="en-US" sz="4400" b="1" dirty="0">
                <a:latin typeface="Times New Roman" panose="02020603050405020304" pitchFamily="18" charset="0"/>
                <a:cs typeface="Times New Roman" panose="02020603050405020304" pitchFamily="18" charset="0"/>
              </a:rPr>
              <a:t>Raster-Scan Displays</a:t>
            </a:r>
            <a:r>
              <a:rPr lang="en-US" altLang="en-US" sz="4400" dirty="0">
                <a:solidFill>
                  <a:srgbClr val="696464"/>
                </a:solidFill>
                <a:latin typeface="Franklin Gothic Book" panose="020B0503020102020204" pitchFamily="34" charset="0"/>
              </a:rPr>
              <a:t/>
            </a:r>
            <a:br>
              <a:rPr lang="en-US" altLang="en-US" sz="4400" dirty="0">
                <a:solidFill>
                  <a:srgbClr val="696464"/>
                </a:solidFill>
                <a:latin typeface="Franklin Gothic Book" panose="020B0503020102020204" pitchFamily="34" charset="0"/>
              </a:rPr>
            </a:br>
            <a:endParaRPr lang="en-IN" dirty="0"/>
          </a:p>
        </p:txBody>
      </p:sp>
      <p:sp>
        <p:nvSpPr>
          <p:cNvPr id="3" name="Content Placeholder 2">
            <a:extLst>
              <a:ext uri="{FF2B5EF4-FFF2-40B4-BE49-F238E27FC236}">
                <a16:creationId xmlns:a16="http://schemas.microsoft.com/office/drawing/2014/main" xmlns="" id="{BAA3F4CA-135F-49B0-BB68-8D89FF925176}"/>
              </a:ext>
            </a:extLst>
          </p:cNvPr>
          <p:cNvSpPr>
            <a:spLocks noGrp="1"/>
          </p:cNvSpPr>
          <p:nvPr>
            <p:ph idx="1"/>
          </p:nvPr>
        </p:nvSpPr>
        <p:spPr/>
        <p:txBody>
          <a:bodyPr>
            <a:normAutofit/>
          </a:bodyPr>
          <a:lstStyle/>
          <a:p>
            <a:pPr algn="just"/>
            <a:r>
              <a:rPr lang="en-IN" sz="2400" b="0" i="0" u="none" strike="noStrike" baseline="0" dirty="0">
                <a:latin typeface="Times New Roman" panose="02020603050405020304" pitchFamily="18" charset="0"/>
                <a:cs typeface="Times New Roman" panose="02020603050405020304" pitchFamily="18" charset="0"/>
              </a:rPr>
              <a:t>The most common type of graphics monitor employing a CRT is the </a:t>
            </a:r>
            <a:r>
              <a:rPr lang="en-IN" sz="2400" b="1" i="0" u="none" strike="noStrike" baseline="0" dirty="0">
                <a:latin typeface="Times New Roman" panose="02020603050405020304" pitchFamily="18" charset="0"/>
                <a:cs typeface="Times New Roman" panose="02020603050405020304" pitchFamily="18" charset="0"/>
              </a:rPr>
              <a:t>raster-scan display,</a:t>
            </a:r>
            <a:r>
              <a:rPr lang="en-IN" sz="2400" b="0" i="0" u="none" strike="noStrike" baseline="0" dirty="0">
                <a:latin typeface="Times New Roman" panose="02020603050405020304" pitchFamily="18" charset="0"/>
                <a:cs typeface="Times New Roman" panose="02020603050405020304" pitchFamily="18" charset="0"/>
              </a:rPr>
              <a:t> based on television technology. </a:t>
            </a:r>
          </a:p>
          <a:p>
            <a:pPr algn="just"/>
            <a:r>
              <a:rPr lang="en-IN" sz="2400" b="0" i="0" u="none" strike="noStrike" baseline="0" dirty="0">
                <a:latin typeface="Times New Roman" panose="02020603050405020304" pitchFamily="18" charset="0"/>
                <a:cs typeface="Times New Roman" panose="02020603050405020304" pitchFamily="18" charset="0"/>
              </a:rPr>
              <a:t>In a raster-scan system, the </a:t>
            </a:r>
            <a:r>
              <a:rPr lang="en-IN" sz="2400" b="1" i="0" u="none" strike="noStrike" baseline="0" dirty="0">
                <a:latin typeface="Times New Roman" panose="02020603050405020304" pitchFamily="18" charset="0"/>
                <a:cs typeface="Times New Roman" panose="02020603050405020304" pitchFamily="18" charset="0"/>
              </a:rPr>
              <a:t>electron beam </a:t>
            </a:r>
            <a:r>
              <a:rPr lang="en-IN" sz="2400" b="0" i="0" u="none" strike="noStrike" baseline="0" dirty="0">
                <a:latin typeface="Times New Roman" panose="02020603050405020304" pitchFamily="18" charset="0"/>
                <a:cs typeface="Times New Roman" panose="02020603050405020304" pitchFamily="18" charset="0"/>
              </a:rPr>
              <a:t>is swept across the screen, one row at a time from </a:t>
            </a:r>
            <a:r>
              <a:rPr lang="en-IN" sz="2400" b="1" i="0" u="none" strike="noStrike" baseline="0" dirty="0">
                <a:latin typeface="Times New Roman" panose="02020603050405020304" pitchFamily="18" charset="0"/>
                <a:cs typeface="Times New Roman" panose="02020603050405020304" pitchFamily="18" charset="0"/>
              </a:rPr>
              <a:t>top to bottom</a:t>
            </a:r>
            <a:r>
              <a:rPr lang="en-IN" sz="2400" b="0" i="0" u="none" strike="noStrike" baseline="0" dirty="0">
                <a:latin typeface="Times New Roman" panose="02020603050405020304" pitchFamily="18" charset="0"/>
                <a:cs typeface="Times New Roman" panose="02020603050405020304" pitchFamily="18" charset="0"/>
              </a:rPr>
              <a:t>. </a:t>
            </a:r>
          </a:p>
          <a:p>
            <a:pPr algn="just"/>
            <a:r>
              <a:rPr lang="en-IN" sz="2400" b="0" i="0" u="none" strike="noStrike" baseline="0" dirty="0">
                <a:latin typeface="Times New Roman" panose="02020603050405020304" pitchFamily="18" charset="0"/>
                <a:cs typeface="Times New Roman" panose="02020603050405020304" pitchFamily="18" charset="0"/>
              </a:rPr>
              <a:t>As the electron beam moves across each row, the beam intensity is turned on and off to create a pattern of illuminated spots. </a:t>
            </a:r>
          </a:p>
          <a:p>
            <a:pPr algn="just"/>
            <a:r>
              <a:rPr lang="en-IN" sz="2400" b="0" i="0" u="none" strike="noStrike" baseline="0" dirty="0">
                <a:latin typeface="Times New Roman" panose="02020603050405020304" pitchFamily="18" charset="0"/>
                <a:cs typeface="Times New Roman" panose="02020603050405020304" pitchFamily="18" charset="0"/>
              </a:rPr>
              <a:t>Picture definition is stored in a memory area called the </a:t>
            </a:r>
            <a:r>
              <a:rPr lang="en-IN" sz="2400" b="1" i="0" u="none" strike="noStrike" baseline="0" dirty="0">
                <a:latin typeface="Times New Roman" panose="02020603050405020304" pitchFamily="18" charset="0"/>
                <a:cs typeface="Times New Roman" panose="02020603050405020304" pitchFamily="18" charset="0"/>
              </a:rPr>
              <a:t>refresh buffer or frame buffer. </a:t>
            </a:r>
          </a:p>
          <a:p>
            <a:pPr algn="just"/>
            <a:r>
              <a:rPr lang="en-IN" sz="2400" b="0" i="0" u="none" strike="noStrike" baseline="0" dirty="0">
                <a:latin typeface="Times New Roman" panose="02020603050405020304" pitchFamily="18" charset="0"/>
                <a:cs typeface="Times New Roman" panose="02020603050405020304" pitchFamily="18" charset="0"/>
              </a:rPr>
              <a:t>This memory area holds the </a:t>
            </a:r>
            <a:r>
              <a:rPr lang="en-IN" sz="2400" b="1" i="0" u="none" strike="noStrike" baseline="0" dirty="0">
                <a:latin typeface="Times New Roman" panose="02020603050405020304" pitchFamily="18" charset="0"/>
                <a:cs typeface="Times New Roman" panose="02020603050405020304" pitchFamily="18" charset="0"/>
              </a:rPr>
              <a:t>set of intensity values for all the screen points</a:t>
            </a:r>
            <a:r>
              <a:rPr lang="en-IN" sz="2400" b="0" i="0" u="none" strike="noStrike" baseline="0" dirty="0">
                <a:latin typeface="Times New Roman" panose="02020603050405020304" pitchFamily="18" charset="0"/>
                <a:cs typeface="Times New Roman" panose="02020603050405020304" pitchFamily="18" charset="0"/>
              </a:rPr>
              <a:t>. Stored intensity values are then retrieved  from the refresh buffer and "painted" on the screen one row (scan line) at a time </a:t>
            </a:r>
            <a:r>
              <a:rPr lang="en-IN" sz="2400" b="1" i="0" u="none" strike="noStrike" baseline="0" dirty="0">
                <a:latin typeface="Times New Roman" panose="02020603050405020304" pitchFamily="18" charset="0"/>
                <a:cs typeface="Times New Roman" panose="02020603050405020304" pitchFamily="18" charset="0"/>
              </a:rPr>
              <a:t>. </a:t>
            </a:r>
          </a:p>
          <a:p>
            <a:endParaRPr lang="en-IN" dirty="0"/>
          </a:p>
        </p:txBody>
      </p:sp>
    </p:spTree>
    <p:extLst>
      <p:ext uri="{BB962C8B-B14F-4D97-AF65-F5344CB8AC3E}">
        <p14:creationId xmlns:p14="http://schemas.microsoft.com/office/powerpoint/2010/main" val="25847917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AC13AD-3A95-4F80-8209-BE1F3C320333}"/>
              </a:ext>
            </a:extLst>
          </p:cNvPr>
          <p:cNvSpPr>
            <a:spLocks noGrp="1"/>
          </p:cNvSpPr>
          <p:nvPr>
            <p:ph type="title"/>
          </p:nvPr>
        </p:nvSpPr>
        <p:spPr/>
        <p:txBody>
          <a:bodyPr/>
          <a:lstStyle/>
          <a:p>
            <a:r>
              <a:rPr lang="en-US" altLang="en-US" sz="4400" b="1" dirty="0">
                <a:latin typeface="Times New Roman" panose="02020603050405020304" pitchFamily="18" charset="0"/>
                <a:cs typeface="Times New Roman" panose="02020603050405020304" pitchFamily="18" charset="0"/>
              </a:rPr>
              <a:t>Raster-Scan Displays</a:t>
            </a:r>
            <a:r>
              <a:rPr lang="en-US" altLang="en-US" sz="4400" dirty="0">
                <a:solidFill>
                  <a:srgbClr val="696464"/>
                </a:solidFill>
                <a:latin typeface="Franklin Gothic Book" panose="020B0503020102020204" pitchFamily="34" charset="0"/>
              </a:rPr>
              <a:t/>
            </a:r>
            <a:br>
              <a:rPr lang="en-US" altLang="en-US" sz="4400" dirty="0">
                <a:solidFill>
                  <a:srgbClr val="696464"/>
                </a:solidFill>
                <a:latin typeface="Franklin Gothic Book" panose="020B0503020102020204" pitchFamily="34" charset="0"/>
              </a:rPr>
            </a:br>
            <a:endParaRPr lang="en-IN" dirty="0"/>
          </a:p>
        </p:txBody>
      </p:sp>
      <p:sp>
        <p:nvSpPr>
          <p:cNvPr id="3" name="Content Placeholder 2">
            <a:extLst>
              <a:ext uri="{FF2B5EF4-FFF2-40B4-BE49-F238E27FC236}">
                <a16:creationId xmlns:a16="http://schemas.microsoft.com/office/drawing/2014/main" xmlns="" id="{0EBF2857-82C2-443F-9506-9AE6EBBD66FA}"/>
              </a:ext>
            </a:extLst>
          </p:cNvPr>
          <p:cNvSpPr>
            <a:spLocks noGrp="1"/>
          </p:cNvSpPr>
          <p:nvPr>
            <p:ph idx="1"/>
          </p:nvPr>
        </p:nvSpPr>
        <p:spPr/>
        <p:txBody>
          <a:bodyPr>
            <a:normAutofit fontScale="92500" lnSpcReduction="20000"/>
          </a:bodyPr>
          <a:lstStyle/>
          <a:p>
            <a:pPr algn="just"/>
            <a:r>
              <a:rPr lang="en-IN" b="0" i="0" u="none" strike="noStrike" baseline="0" dirty="0">
                <a:latin typeface="Times New Roman" panose="02020603050405020304" pitchFamily="18" charset="0"/>
                <a:cs typeface="Times New Roman" panose="02020603050405020304" pitchFamily="18" charset="0"/>
              </a:rPr>
              <a:t>Each screen point is referred to as a </a:t>
            </a:r>
            <a:r>
              <a:rPr lang="en-IN" b="1" i="0" u="none" strike="noStrike" baseline="0" dirty="0">
                <a:latin typeface="Times New Roman" panose="02020603050405020304" pitchFamily="18" charset="0"/>
                <a:cs typeface="Times New Roman" panose="02020603050405020304" pitchFamily="18" charset="0"/>
              </a:rPr>
              <a:t>pixel or pel </a:t>
            </a:r>
            <a:r>
              <a:rPr lang="en-IN" b="0" i="0" u="none" strike="noStrike" baseline="0" dirty="0">
                <a:latin typeface="Times New Roman" panose="02020603050405020304" pitchFamily="18" charset="0"/>
                <a:cs typeface="Times New Roman" panose="02020603050405020304" pitchFamily="18" charset="0"/>
              </a:rPr>
              <a:t>(shortened forms of picture element). </a:t>
            </a:r>
          </a:p>
          <a:p>
            <a:pPr algn="just"/>
            <a:r>
              <a:rPr lang="en-IN" b="0" i="0" u="none" strike="noStrike" baseline="0" dirty="0">
                <a:latin typeface="Times New Roman" panose="02020603050405020304" pitchFamily="18" charset="0"/>
                <a:cs typeface="Times New Roman" panose="02020603050405020304" pitchFamily="18" charset="0"/>
              </a:rPr>
              <a:t>The capability of a raster-scan system to store intensity information for each screen point makes it well suited for the realistic display of scenes containing subtle shading and colour patterns. </a:t>
            </a:r>
          </a:p>
          <a:p>
            <a:pPr algn="just"/>
            <a:r>
              <a:rPr lang="en-IN" b="1" i="0" u="none" strike="noStrike" baseline="0" dirty="0">
                <a:latin typeface="Times New Roman" panose="02020603050405020304" pitchFamily="18" charset="0"/>
                <a:cs typeface="Times New Roman" panose="02020603050405020304" pitchFamily="18" charset="0"/>
              </a:rPr>
              <a:t>Home television sets and printers</a:t>
            </a:r>
            <a:r>
              <a:rPr lang="en-IN" b="0" i="0" u="none" strike="noStrike" baseline="0" dirty="0">
                <a:latin typeface="Times New Roman" panose="02020603050405020304" pitchFamily="18" charset="0"/>
                <a:cs typeface="Times New Roman" panose="02020603050405020304" pitchFamily="18" charset="0"/>
              </a:rPr>
              <a:t> are examples of other systems using raster-scan methods.</a:t>
            </a:r>
          </a:p>
          <a:p>
            <a:pPr algn="just"/>
            <a:r>
              <a:rPr lang="en-IN" b="1" dirty="0">
                <a:latin typeface="Times New Roman" panose="02020603050405020304" pitchFamily="18" charset="0"/>
              </a:rPr>
              <a:t>I</a:t>
            </a:r>
            <a:r>
              <a:rPr lang="en-IN" b="1" i="0" u="none" strike="noStrike" baseline="0" dirty="0">
                <a:latin typeface="Times New Roman" panose="02020603050405020304" pitchFamily="18" charset="0"/>
              </a:rPr>
              <a:t>ntensity range </a:t>
            </a:r>
            <a:r>
              <a:rPr lang="en-IN" b="0" i="0" u="none" strike="noStrike" baseline="0" dirty="0">
                <a:latin typeface="Times New Roman" panose="02020603050405020304" pitchFamily="18" charset="0"/>
              </a:rPr>
              <a:t>for pixel positions depends on the capability of the raster system.</a:t>
            </a:r>
          </a:p>
          <a:p>
            <a:pPr algn="just"/>
            <a:r>
              <a:rPr lang="en-IN" b="0" i="0" u="none" strike="noStrike" baseline="0" dirty="0">
                <a:latin typeface="Times New Roman" panose="02020603050405020304" pitchFamily="18" charset="0"/>
              </a:rPr>
              <a:t> In a </a:t>
            </a:r>
            <a:r>
              <a:rPr lang="en-IN" b="1" i="0" u="none" strike="noStrike" baseline="0" dirty="0">
                <a:latin typeface="Times New Roman" panose="02020603050405020304" pitchFamily="18" charset="0"/>
              </a:rPr>
              <a:t>simple black-and-white system</a:t>
            </a:r>
            <a:r>
              <a:rPr lang="en-IN" b="0" i="0" u="none" strike="noStrike" baseline="0" dirty="0">
                <a:latin typeface="Times New Roman" panose="02020603050405020304" pitchFamily="18" charset="0"/>
              </a:rPr>
              <a:t>, each screen point is either on or off, so only one bit per pixel is needed to control the intensity of screen positions</a:t>
            </a:r>
            <a:endParaRPr lang="en-US" altLang="en-US"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1615470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8F02C9-30CE-417F-8412-8E8710A91E9A}"/>
              </a:ext>
            </a:extLst>
          </p:cNvPr>
          <p:cNvSpPr>
            <a:spLocks noGrp="1"/>
          </p:cNvSpPr>
          <p:nvPr>
            <p:ph type="title"/>
          </p:nvPr>
        </p:nvSpPr>
        <p:spPr/>
        <p:txBody>
          <a:bodyPr/>
          <a:lstStyle/>
          <a:p>
            <a:r>
              <a:rPr lang="en-US" altLang="en-US" sz="4400" b="1" dirty="0">
                <a:latin typeface="Times New Roman" panose="02020603050405020304" pitchFamily="18" charset="0"/>
                <a:cs typeface="Times New Roman" panose="02020603050405020304" pitchFamily="18" charset="0"/>
              </a:rPr>
              <a:t>Raster-Scan Displays</a:t>
            </a:r>
            <a:endParaRPr lang="en-IN" dirty="0"/>
          </a:p>
        </p:txBody>
      </p:sp>
      <p:sp>
        <p:nvSpPr>
          <p:cNvPr id="3" name="Content Placeholder 2">
            <a:extLst>
              <a:ext uri="{FF2B5EF4-FFF2-40B4-BE49-F238E27FC236}">
                <a16:creationId xmlns:a16="http://schemas.microsoft.com/office/drawing/2014/main" xmlns="" id="{B29EC9B1-CFC6-43C8-BCB1-77A05281D15E}"/>
              </a:ext>
            </a:extLst>
          </p:cNvPr>
          <p:cNvSpPr>
            <a:spLocks noGrp="1"/>
          </p:cNvSpPr>
          <p:nvPr>
            <p:ph idx="1"/>
          </p:nvPr>
        </p:nvSpPr>
        <p:spPr/>
        <p:txBody>
          <a:bodyPr>
            <a:noAutofit/>
          </a:bodyPr>
          <a:lstStyle/>
          <a:p>
            <a:pPr algn="just"/>
            <a:r>
              <a:rPr lang="en-IN" b="1" i="0" u="none" strike="noStrike" baseline="0" dirty="0">
                <a:latin typeface="Times New Roman" panose="02020603050405020304" pitchFamily="18" charset="0"/>
                <a:cs typeface="Times New Roman" panose="02020603050405020304" pitchFamily="18" charset="0"/>
              </a:rPr>
              <a:t>Additional bits </a:t>
            </a:r>
            <a:r>
              <a:rPr lang="en-IN" b="0" i="0" u="none" strike="noStrike" baseline="0" dirty="0">
                <a:latin typeface="Times New Roman" panose="02020603050405020304" pitchFamily="18" charset="0"/>
                <a:cs typeface="Times New Roman" panose="02020603050405020304" pitchFamily="18" charset="0"/>
              </a:rPr>
              <a:t>are needed when colour and intensity variations can be displayed.</a:t>
            </a:r>
          </a:p>
          <a:p>
            <a:pPr algn="just"/>
            <a:r>
              <a:rPr lang="en-IN" b="1" i="0" u="none" strike="noStrike" baseline="0" dirty="0">
                <a:latin typeface="Times New Roman" panose="02020603050405020304" pitchFamily="18" charset="0"/>
                <a:cs typeface="Times New Roman" panose="02020603050405020304" pitchFamily="18" charset="0"/>
              </a:rPr>
              <a:t>Up</a:t>
            </a:r>
            <a:r>
              <a:rPr lang="en-IN" b="0" i="0" u="none" strike="noStrike" baseline="0" dirty="0">
                <a:latin typeface="Times New Roman" panose="02020603050405020304" pitchFamily="18" charset="0"/>
                <a:cs typeface="Times New Roman" panose="02020603050405020304" pitchFamily="18" charset="0"/>
              </a:rPr>
              <a:t> </a:t>
            </a:r>
            <a:r>
              <a:rPr lang="en-IN" b="1" i="0" u="none" strike="noStrike" baseline="0" dirty="0">
                <a:latin typeface="Times New Roman" panose="02020603050405020304" pitchFamily="18" charset="0"/>
                <a:cs typeface="Times New Roman" panose="02020603050405020304" pitchFamily="18" charset="0"/>
              </a:rPr>
              <a:t>to 24 bits per pixel </a:t>
            </a:r>
            <a:r>
              <a:rPr lang="en-IN" b="0" i="0" u="none" strike="noStrike" baseline="0" dirty="0">
                <a:latin typeface="Times New Roman" panose="02020603050405020304" pitchFamily="18" charset="0"/>
                <a:cs typeface="Times New Roman" panose="02020603050405020304" pitchFamily="18" charset="0"/>
              </a:rPr>
              <a:t>are included in high-quality systems, which can require several megabytes of storage for the frame buffer, depending on the resolution of the system. </a:t>
            </a:r>
          </a:p>
          <a:p>
            <a:pPr algn="just"/>
            <a:r>
              <a:rPr lang="en-IN" i="0" u="none" strike="noStrike" baseline="0" dirty="0">
                <a:latin typeface="Times New Roman" panose="02020603050405020304" pitchFamily="18" charset="0"/>
                <a:cs typeface="Times New Roman" panose="02020603050405020304" pitchFamily="18" charset="0"/>
              </a:rPr>
              <a:t>A system with </a:t>
            </a:r>
            <a:r>
              <a:rPr lang="en-IN" b="1" i="0" u="none" strike="noStrike" baseline="0" dirty="0">
                <a:latin typeface="Times New Roman" panose="02020603050405020304" pitchFamily="18" charset="0"/>
                <a:cs typeface="Times New Roman" panose="02020603050405020304" pitchFamily="18" charset="0"/>
              </a:rPr>
              <a:t>24 bits </a:t>
            </a:r>
            <a:r>
              <a:rPr lang="en-IN" i="0" u="none" strike="noStrike" baseline="0" dirty="0">
                <a:latin typeface="Times New Roman" panose="02020603050405020304" pitchFamily="18" charset="0"/>
                <a:cs typeface="Times New Roman" panose="02020603050405020304" pitchFamily="18" charset="0"/>
              </a:rPr>
              <a:t>per pixel and a screen resolution of </a:t>
            </a:r>
            <a:r>
              <a:rPr lang="en-IN" b="1" i="0" u="none" strike="noStrike" baseline="0" dirty="0">
                <a:latin typeface="Times New Roman" panose="02020603050405020304" pitchFamily="18" charset="0"/>
                <a:cs typeface="Times New Roman" panose="02020603050405020304" pitchFamily="18" charset="0"/>
              </a:rPr>
              <a:t>1024 by</a:t>
            </a:r>
            <a:r>
              <a:rPr lang="en-IN" b="1" dirty="0">
                <a:latin typeface="Times New Roman" panose="02020603050405020304" pitchFamily="18" charset="0"/>
                <a:cs typeface="Times New Roman" panose="02020603050405020304" pitchFamily="18" charset="0"/>
              </a:rPr>
              <a:t> </a:t>
            </a:r>
            <a:r>
              <a:rPr lang="en-IN" b="1" i="0" u="none" strike="noStrike" baseline="0" dirty="0">
                <a:latin typeface="Times New Roman" panose="02020603050405020304" pitchFamily="18" charset="0"/>
                <a:cs typeface="Times New Roman" panose="02020603050405020304" pitchFamily="18" charset="0"/>
              </a:rPr>
              <a:t>1024 </a:t>
            </a:r>
            <a:r>
              <a:rPr lang="en-IN" i="0" u="none" strike="noStrike" baseline="0" dirty="0">
                <a:latin typeface="Times New Roman" panose="02020603050405020304" pitchFamily="18" charset="0"/>
                <a:cs typeface="Times New Roman" panose="02020603050405020304" pitchFamily="18" charset="0"/>
              </a:rPr>
              <a:t>requires </a:t>
            </a:r>
            <a:r>
              <a:rPr lang="en-IN" b="1" i="0" u="none" strike="noStrike" baseline="0" dirty="0">
                <a:latin typeface="Times New Roman" panose="02020603050405020304" pitchFamily="18" charset="0"/>
                <a:cs typeface="Times New Roman" panose="02020603050405020304" pitchFamily="18" charset="0"/>
              </a:rPr>
              <a:t>3 megabytes of storage for the frame buffer.</a:t>
            </a:r>
            <a:r>
              <a:rPr lang="en-IN" i="0" u="none" strike="noStrike" baseline="0" dirty="0">
                <a:latin typeface="Times New Roman" panose="02020603050405020304" pitchFamily="18" charset="0"/>
                <a:cs typeface="Times New Roman" panose="02020603050405020304" pitchFamily="18" charset="0"/>
              </a:rPr>
              <a:t> </a:t>
            </a:r>
          </a:p>
          <a:p>
            <a:pPr algn="just"/>
            <a:r>
              <a:rPr lang="en-IN" b="0" i="0" u="none" strike="noStrike" baseline="0" dirty="0">
                <a:latin typeface="Times New Roman" panose="02020603050405020304" pitchFamily="18" charset="0"/>
                <a:cs typeface="Times New Roman" panose="02020603050405020304" pitchFamily="18" charset="0"/>
              </a:rPr>
              <a:t>On a black-and-white system with one bit per pixel, the frame buffer is commonly called a </a:t>
            </a:r>
            <a:r>
              <a:rPr lang="en-IN" b="1" i="0" u="none" strike="noStrike" baseline="0" dirty="0">
                <a:latin typeface="Times New Roman" panose="02020603050405020304" pitchFamily="18" charset="0"/>
                <a:cs typeface="Times New Roman" panose="02020603050405020304" pitchFamily="18" charset="0"/>
              </a:rPr>
              <a:t>bitmap. </a:t>
            </a:r>
          </a:p>
          <a:p>
            <a:pPr algn="just"/>
            <a:r>
              <a:rPr lang="en-IN" b="0" i="0" u="none" strike="noStrike" baseline="0" dirty="0">
                <a:latin typeface="Times New Roman" panose="02020603050405020304" pitchFamily="18" charset="0"/>
                <a:cs typeface="Times New Roman" panose="02020603050405020304" pitchFamily="18" charset="0"/>
              </a:rPr>
              <a:t>For</a:t>
            </a:r>
            <a:r>
              <a:rPr lang="en-IN" dirty="0">
                <a:latin typeface="Times New Roman" panose="02020603050405020304" pitchFamily="18" charset="0"/>
                <a:cs typeface="Times New Roman" panose="02020603050405020304" pitchFamily="18" charset="0"/>
              </a:rPr>
              <a:t> </a:t>
            </a:r>
            <a:r>
              <a:rPr lang="en-IN" b="0" i="0" u="none" strike="noStrike" baseline="0" dirty="0">
                <a:latin typeface="Times New Roman" panose="02020603050405020304" pitchFamily="18" charset="0"/>
                <a:cs typeface="Times New Roman" panose="02020603050405020304" pitchFamily="18" charset="0"/>
              </a:rPr>
              <a:t>systems with multiple bits per pixel, the frame buffer is Aten referred to as a </a:t>
            </a:r>
            <a:r>
              <a:rPr lang="en-IN" b="1" i="0" u="none" strike="noStrike" baseline="0" dirty="0">
                <a:latin typeface="Times New Roman" panose="02020603050405020304" pitchFamily="18" charset="0"/>
                <a:cs typeface="Times New Roman" panose="02020603050405020304" pitchFamily="18" charset="0"/>
              </a:rPr>
              <a:t>pixmap.</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97016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Oval 1">
            <a:extLst>
              <a:ext uri="{FF2B5EF4-FFF2-40B4-BE49-F238E27FC236}">
                <a16:creationId xmlns:a16="http://schemas.microsoft.com/office/drawing/2014/main" xmlns="" id="{A00BBD83-3A77-4278-AB96-51FF0D7F1CB5}"/>
              </a:ext>
            </a:extLst>
          </p:cNvPr>
          <p:cNvSpPr>
            <a:spLocks noChangeArrowheads="1"/>
          </p:cNvSpPr>
          <p:nvPr/>
        </p:nvSpPr>
        <p:spPr bwMode="auto">
          <a:xfrm>
            <a:off x="1981200" y="6245225"/>
            <a:ext cx="2133600" cy="476250"/>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nchorCtr="1"/>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9pPr>
          </a:lstStyle>
          <a:p>
            <a:pPr>
              <a:buClrTx/>
              <a:buFontTx/>
              <a:buNone/>
            </a:pPr>
            <a:fld id="{2C26CBE0-5DEC-4E78-8487-7869315AAD22}" type="slidenum">
              <a:rPr lang="en-US" altLang="en-US" sz="1400">
                <a:solidFill>
                  <a:srgbClr val="FFFFFF"/>
                </a:solidFill>
              </a:rPr>
              <a:pPr>
                <a:buClrTx/>
                <a:buFontTx/>
                <a:buNone/>
              </a:pPr>
              <a:t>35</a:t>
            </a:fld>
            <a:endParaRPr lang="en-US" altLang="en-US" sz="1400">
              <a:solidFill>
                <a:srgbClr val="FFFFFF"/>
              </a:solidFill>
            </a:endParaRPr>
          </a:p>
        </p:txBody>
      </p:sp>
      <p:sp>
        <p:nvSpPr>
          <p:cNvPr id="25602" name="Text Box 2">
            <a:extLst>
              <a:ext uri="{FF2B5EF4-FFF2-40B4-BE49-F238E27FC236}">
                <a16:creationId xmlns:a16="http://schemas.microsoft.com/office/drawing/2014/main" xmlns="" id="{A1BB6026-58C5-4A85-B800-79520F9B645E}"/>
              </a:ext>
            </a:extLst>
          </p:cNvPr>
          <p:cNvSpPr txBox="1">
            <a:spLocks noChangeArrowheads="1"/>
          </p:cNvSpPr>
          <p:nvPr/>
        </p:nvSpPr>
        <p:spPr bwMode="auto">
          <a:xfrm>
            <a:off x="1981200" y="457200"/>
            <a:ext cx="8229600" cy="541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pic>
        <p:nvPicPr>
          <p:cNvPr id="25603" name="Picture 3">
            <a:extLst>
              <a:ext uri="{FF2B5EF4-FFF2-40B4-BE49-F238E27FC236}">
                <a16:creationId xmlns:a16="http://schemas.microsoft.com/office/drawing/2014/main" xmlns="" id="{FB186C5A-DF4A-4D7E-861E-65AF2BC025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1452" y="411162"/>
            <a:ext cx="8001000" cy="60721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B46B306-7E3C-4186-B02E-9278FEE8CF6C}"/>
              </a:ext>
            </a:extLst>
          </p:cNvPr>
          <p:cNvSpPr>
            <a:spLocks noGrp="1"/>
          </p:cNvSpPr>
          <p:nvPr>
            <p:ph type="title"/>
          </p:nvPr>
        </p:nvSpPr>
        <p:spPr/>
        <p:txBody>
          <a:bodyPr/>
          <a:lstStyle/>
          <a:p>
            <a:r>
              <a:rPr lang="en-US" altLang="en-US" sz="4400" b="1" dirty="0">
                <a:latin typeface="Times New Roman" panose="02020603050405020304" pitchFamily="18" charset="0"/>
                <a:cs typeface="Times New Roman" panose="02020603050405020304" pitchFamily="18" charset="0"/>
              </a:rPr>
              <a:t>Raster-Scan Displays</a:t>
            </a:r>
            <a:endParaRPr lang="en-IN" dirty="0"/>
          </a:p>
        </p:txBody>
      </p:sp>
      <p:sp>
        <p:nvSpPr>
          <p:cNvPr id="3" name="Content Placeholder 2">
            <a:extLst>
              <a:ext uri="{FF2B5EF4-FFF2-40B4-BE49-F238E27FC236}">
                <a16:creationId xmlns:a16="http://schemas.microsoft.com/office/drawing/2014/main" xmlns="" id="{02C756F3-456C-475E-8CC9-9651B66A373E}"/>
              </a:ext>
            </a:extLst>
          </p:cNvPr>
          <p:cNvSpPr>
            <a:spLocks noGrp="1"/>
          </p:cNvSpPr>
          <p:nvPr>
            <p:ph idx="1"/>
          </p:nvPr>
        </p:nvSpPr>
        <p:spPr/>
        <p:txBody>
          <a:bodyPr>
            <a:normAutofit/>
          </a:bodyPr>
          <a:lstStyle/>
          <a:p>
            <a:pPr algn="just"/>
            <a:r>
              <a:rPr lang="en-IN" sz="2400" b="0" i="0" u="none" strike="noStrike" baseline="0" dirty="0">
                <a:latin typeface="Times New Roman" panose="02020603050405020304" pitchFamily="18" charset="0"/>
              </a:rPr>
              <a:t>Refreshing on raster-scan displays is carried out at the rate of </a:t>
            </a:r>
            <a:r>
              <a:rPr lang="en-IN" sz="2400" b="1" i="0" u="none" strike="noStrike" baseline="0" dirty="0">
                <a:latin typeface="Times New Roman" panose="02020603050405020304" pitchFamily="18" charset="0"/>
              </a:rPr>
              <a:t>60 to 80 frames per second</a:t>
            </a:r>
            <a:r>
              <a:rPr lang="en-IN" sz="2400" b="0" i="0" u="none" strike="noStrike" baseline="0" dirty="0">
                <a:latin typeface="Times New Roman" panose="02020603050405020304" pitchFamily="18" charset="0"/>
              </a:rPr>
              <a:t>, although some systems are designed for higher refresh rates. </a:t>
            </a:r>
          </a:p>
          <a:p>
            <a:pPr algn="just"/>
            <a:r>
              <a:rPr lang="en-IN" sz="2400" b="0" i="0" u="none" strike="noStrike" baseline="0" dirty="0">
                <a:latin typeface="Times New Roman" panose="02020603050405020304" pitchFamily="18" charset="0"/>
              </a:rPr>
              <a:t>Sometimes, refresh rates are described in units of </a:t>
            </a:r>
            <a:r>
              <a:rPr lang="en-IN" sz="2400" b="1" i="0" u="none" strike="noStrike" baseline="0" dirty="0">
                <a:latin typeface="Times New Roman" panose="02020603050405020304" pitchFamily="18" charset="0"/>
              </a:rPr>
              <a:t>cycles per second, or Hertz (Hz)</a:t>
            </a:r>
            <a:r>
              <a:rPr lang="en-IN" sz="2400" b="0" i="0" u="none" strike="noStrike" baseline="0" dirty="0">
                <a:latin typeface="Times New Roman" panose="02020603050405020304" pitchFamily="18" charset="0"/>
              </a:rPr>
              <a:t>, where a cycle corresponds to one frame</a:t>
            </a:r>
          </a:p>
          <a:p>
            <a:pPr algn="just"/>
            <a:r>
              <a:rPr lang="en-IN" sz="2400" b="0" i="0" u="none" strike="noStrike" baseline="0" dirty="0">
                <a:latin typeface="Times New Roman" panose="02020603050405020304" pitchFamily="18" charset="0"/>
              </a:rPr>
              <a:t>At the end of each scan line, the electron beam returns to the left side of the screen to begin displaying the next scan line. The return to the left of the screen, after refreshing each scan line, is called the </a:t>
            </a:r>
            <a:r>
              <a:rPr lang="en-IN" sz="2400" b="1" i="0" u="none" strike="noStrike" baseline="0" dirty="0">
                <a:latin typeface="Times New Roman" panose="02020603050405020304" pitchFamily="18" charset="0"/>
              </a:rPr>
              <a:t>horizontal retrace of the electron beam.</a:t>
            </a:r>
          </a:p>
          <a:p>
            <a:pPr algn="just"/>
            <a:r>
              <a:rPr lang="en-IN" sz="2400" b="0" i="0" u="none" strike="noStrike" baseline="0" dirty="0">
                <a:latin typeface="Times New Roman" panose="02020603050405020304" pitchFamily="18" charset="0"/>
              </a:rPr>
              <a:t> And at the end of each frame (displayed in 1/80th to 1/60th of a second), the electron beam returns (vertical retrace) to the top left comer of the screen to begin the next frame is called vertical</a:t>
            </a:r>
            <a:r>
              <a:rPr lang="en-IN" sz="2400" b="1" i="0" u="none" strike="noStrike" baseline="0" dirty="0">
                <a:latin typeface="Times New Roman" panose="02020603050405020304" pitchFamily="18" charset="0"/>
              </a:rPr>
              <a:t> retrace of the electron beam.</a:t>
            </a:r>
            <a:endParaRPr lang="en-IN" sz="2400" dirty="0"/>
          </a:p>
        </p:txBody>
      </p:sp>
    </p:spTree>
    <p:extLst>
      <p:ext uri="{BB962C8B-B14F-4D97-AF65-F5344CB8AC3E}">
        <p14:creationId xmlns:p14="http://schemas.microsoft.com/office/powerpoint/2010/main" val="27951880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C2F7B5-573B-4E78-8DE2-757CB0CBBB99}"/>
              </a:ext>
            </a:extLst>
          </p:cNvPr>
          <p:cNvSpPr>
            <a:spLocks noGrp="1"/>
          </p:cNvSpPr>
          <p:nvPr>
            <p:ph type="title"/>
          </p:nvPr>
        </p:nvSpPr>
        <p:spPr/>
        <p:txBody>
          <a:bodyPr/>
          <a:lstStyle/>
          <a:p>
            <a:r>
              <a:rPr lang="en-US" altLang="en-US" sz="4400" b="1" dirty="0">
                <a:latin typeface="Times New Roman" panose="02020603050405020304" pitchFamily="18" charset="0"/>
                <a:cs typeface="Times New Roman" panose="02020603050405020304" pitchFamily="18" charset="0"/>
              </a:rPr>
              <a:t>Raster-Scan Displays</a:t>
            </a:r>
            <a:endParaRPr lang="en-IN" dirty="0"/>
          </a:p>
        </p:txBody>
      </p:sp>
      <p:sp>
        <p:nvSpPr>
          <p:cNvPr id="3" name="Content Placeholder 2">
            <a:extLst>
              <a:ext uri="{FF2B5EF4-FFF2-40B4-BE49-F238E27FC236}">
                <a16:creationId xmlns:a16="http://schemas.microsoft.com/office/drawing/2014/main" xmlns="" id="{A50BCA75-2BA2-4BAC-A1AF-60F67583F650}"/>
              </a:ext>
            </a:extLst>
          </p:cNvPr>
          <p:cNvSpPr>
            <a:spLocks noGrp="1"/>
          </p:cNvSpPr>
          <p:nvPr>
            <p:ph idx="1"/>
          </p:nvPr>
        </p:nvSpPr>
        <p:spPr/>
        <p:txBody>
          <a:bodyPr/>
          <a:lstStyle/>
          <a:p>
            <a:endParaRPr lang="en-IN" dirty="0"/>
          </a:p>
        </p:txBody>
      </p:sp>
      <p:pic>
        <p:nvPicPr>
          <p:cNvPr id="1026" name="Picture 2" descr="foone on Twitter: &quot;basically it goes top-left to top-right, then goes down  a line and repeats, until it hits the bottom, then it returns to the top  and continues the pattern. Because">
            <a:extLst>
              <a:ext uri="{FF2B5EF4-FFF2-40B4-BE49-F238E27FC236}">
                <a16:creationId xmlns:a16="http://schemas.microsoft.com/office/drawing/2014/main" xmlns="" id="{9F3C20E4-DB63-41EC-9E7D-47874C446E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1136" y="1690688"/>
            <a:ext cx="6903720" cy="4880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96859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022282-DBFD-4AFE-AFB9-83A5D6135FF3}"/>
              </a:ext>
            </a:extLst>
          </p:cNvPr>
          <p:cNvSpPr>
            <a:spLocks noGrp="1"/>
          </p:cNvSpPr>
          <p:nvPr>
            <p:ph type="title"/>
          </p:nvPr>
        </p:nvSpPr>
        <p:spPr/>
        <p:txBody>
          <a:bodyPr/>
          <a:lstStyle/>
          <a:p>
            <a:r>
              <a:rPr lang="en-US" altLang="en-US" sz="4400" b="1" dirty="0">
                <a:latin typeface="Times New Roman" panose="02020603050405020304" pitchFamily="18" charset="0"/>
                <a:cs typeface="Times New Roman" panose="02020603050405020304" pitchFamily="18" charset="0"/>
              </a:rPr>
              <a:t>Raster-Scan Displays</a:t>
            </a:r>
            <a:endParaRPr lang="en-IN" dirty="0"/>
          </a:p>
        </p:txBody>
      </p:sp>
      <p:sp>
        <p:nvSpPr>
          <p:cNvPr id="3" name="Content Placeholder 2">
            <a:extLst>
              <a:ext uri="{FF2B5EF4-FFF2-40B4-BE49-F238E27FC236}">
                <a16:creationId xmlns:a16="http://schemas.microsoft.com/office/drawing/2014/main" xmlns="" id="{CF2A4BE2-9860-464A-9139-C609AF7A0BD0}"/>
              </a:ext>
            </a:extLst>
          </p:cNvPr>
          <p:cNvSpPr>
            <a:spLocks noGrp="1"/>
          </p:cNvSpPr>
          <p:nvPr>
            <p:ph idx="1"/>
          </p:nvPr>
        </p:nvSpPr>
        <p:spPr/>
        <p:txBody>
          <a:bodyPr>
            <a:normAutofit/>
          </a:bodyPr>
          <a:lstStyle/>
          <a:p>
            <a:pPr algn="just"/>
            <a:r>
              <a:rPr lang="en-IN" b="0" i="0" u="none" strike="noStrike" baseline="0" dirty="0">
                <a:latin typeface="Times New Roman" panose="02020603050405020304" pitchFamily="18" charset="0"/>
                <a:cs typeface="Times New Roman" panose="02020603050405020304" pitchFamily="18" charset="0"/>
              </a:rPr>
              <a:t>On some raster-scan systems (and in </a:t>
            </a:r>
            <a:r>
              <a:rPr lang="en-IN" b="1" i="0" u="none" strike="noStrike" baseline="0" dirty="0">
                <a:latin typeface="Times New Roman" panose="02020603050405020304" pitchFamily="18" charset="0"/>
                <a:cs typeface="Times New Roman" panose="02020603050405020304" pitchFamily="18" charset="0"/>
              </a:rPr>
              <a:t>TV </a:t>
            </a:r>
            <a:r>
              <a:rPr lang="en-IN" b="0" i="0" u="none" strike="noStrike" baseline="0" dirty="0">
                <a:latin typeface="Times New Roman" panose="02020603050405020304" pitchFamily="18" charset="0"/>
                <a:cs typeface="Times New Roman" panose="02020603050405020304" pitchFamily="18" charset="0"/>
              </a:rPr>
              <a:t>sets), </a:t>
            </a:r>
            <a:r>
              <a:rPr lang="en-IN" b="1" i="0" u="none" strike="noStrike" baseline="0" dirty="0">
                <a:latin typeface="Times New Roman" panose="02020603050405020304" pitchFamily="18" charset="0"/>
                <a:cs typeface="Times New Roman" panose="02020603050405020304" pitchFamily="18" charset="0"/>
              </a:rPr>
              <a:t>each frame is displayed in two passes</a:t>
            </a:r>
            <a:r>
              <a:rPr lang="en-IN" b="0" i="0" u="none" strike="noStrike" baseline="0" dirty="0">
                <a:latin typeface="Times New Roman" panose="02020603050405020304" pitchFamily="18" charset="0"/>
                <a:cs typeface="Times New Roman" panose="02020603050405020304" pitchFamily="18" charset="0"/>
              </a:rPr>
              <a:t> using an </a:t>
            </a:r>
            <a:r>
              <a:rPr lang="en-IN" b="1" i="0" u="none" strike="noStrike" baseline="0" dirty="0">
                <a:latin typeface="Times New Roman" panose="02020603050405020304" pitchFamily="18" charset="0"/>
                <a:cs typeface="Times New Roman" panose="02020603050405020304" pitchFamily="18" charset="0"/>
              </a:rPr>
              <a:t>interlaced refresh procedure</a:t>
            </a:r>
            <a:r>
              <a:rPr lang="en-IN" b="0" i="0" u="none" strike="noStrike" baseline="0" dirty="0">
                <a:latin typeface="Times New Roman" panose="02020603050405020304" pitchFamily="18" charset="0"/>
                <a:cs typeface="Times New Roman" panose="02020603050405020304" pitchFamily="18" charset="0"/>
              </a:rPr>
              <a:t>. In the first pass, the beam sweeps across every other scan line from top to bottom. </a:t>
            </a:r>
          </a:p>
          <a:p>
            <a:pPr algn="just"/>
            <a:r>
              <a:rPr lang="en-IN" b="0" i="0" u="none" strike="noStrike" baseline="0" dirty="0">
                <a:latin typeface="Times New Roman" panose="02020603050405020304" pitchFamily="18" charset="0"/>
                <a:cs typeface="Times New Roman" panose="02020603050405020304" pitchFamily="18" charset="0"/>
              </a:rPr>
              <a:t>Then after the vertical retrace, the beam sweeps out the remaining scan lines.</a:t>
            </a:r>
          </a:p>
          <a:p>
            <a:pPr algn="just"/>
            <a:r>
              <a:rPr lang="en-IN" b="0" i="0" u="none" strike="noStrike" baseline="0" dirty="0">
                <a:latin typeface="Times New Roman" panose="02020603050405020304" pitchFamily="18" charset="0"/>
                <a:cs typeface="Times New Roman" panose="02020603050405020304" pitchFamily="18" charset="0"/>
              </a:rPr>
              <a:t>Interlacing of the scan lines in this way allows us to </a:t>
            </a:r>
            <a:r>
              <a:rPr lang="en-IN" b="1" i="0" u="none" strike="noStrike" baseline="0" dirty="0">
                <a:latin typeface="Times New Roman" panose="02020603050405020304" pitchFamily="18" charset="0"/>
                <a:cs typeface="Times New Roman" panose="02020603050405020304" pitchFamily="18" charset="0"/>
              </a:rPr>
              <a:t>see </a:t>
            </a:r>
            <a:r>
              <a:rPr lang="en-IN" b="0" i="0" u="none" strike="noStrike" baseline="0" dirty="0">
                <a:latin typeface="Times New Roman" panose="02020603050405020304" pitchFamily="18" charset="0"/>
                <a:cs typeface="Times New Roman" panose="02020603050405020304" pitchFamily="18" charset="0"/>
              </a:rPr>
              <a:t>the entire screen displayed in one-half the time it would have taken to sweep across all the lines at once from top to bottom.</a:t>
            </a:r>
          </a:p>
          <a:p>
            <a:pPr algn="just"/>
            <a:r>
              <a:rPr lang="en-IN" b="0" i="0" u="none" strike="noStrike" baseline="0" dirty="0">
                <a:latin typeface="Times New Roman" panose="02020603050405020304" pitchFamily="18" charset="0"/>
                <a:cs typeface="Times New Roman" panose="02020603050405020304" pitchFamily="18" charset="0"/>
              </a:rPr>
              <a:t>Interlacing is primarily used with slower refreshing rates.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82301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2DBFAC-DC29-4516-BD5D-09FA3C0295A7}"/>
              </a:ext>
            </a:extLst>
          </p:cNvPr>
          <p:cNvSpPr>
            <a:spLocks noGrp="1"/>
          </p:cNvSpPr>
          <p:nvPr>
            <p:ph type="title"/>
          </p:nvPr>
        </p:nvSpPr>
        <p:spPr/>
        <p:txBody>
          <a:bodyPr/>
          <a:lstStyle/>
          <a:p>
            <a:r>
              <a:rPr lang="en-US" altLang="en-US" sz="4400" b="1" dirty="0">
                <a:latin typeface="Times New Roman" panose="02020603050405020304" pitchFamily="18" charset="0"/>
                <a:cs typeface="Times New Roman" panose="02020603050405020304" pitchFamily="18" charset="0"/>
              </a:rPr>
              <a:t>Raster-Scan Displays</a:t>
            </a:r>
            <a:endParaRPr lang="en-IN" dirty="0"/>
          </a:p>
        </p:txBody>
      </p:sp>
      <p:sp>
        <p:nvSpPr>
          <p:cNvPr id="3" name="Content Placeholder 2">
            <a:extLst>
              <a:ext uri="{FF2B5EF4-FFF2-40B4-BE49-F238E27FC236}">
                <a16:creationId xmlns:a16="http://schemas.microsoft.com/office/drawing/2014/main" xmlns="" id="{389EF9ED-A630-4A26-8F1A-CBB2B3C3A338}"/>
              </a:ext>
            </a:extLst>
          </p:cNvPr>
          <p:cNvSpPr>
            <a:spLocks noGrp="1"/>
          </p:cNvSpPr>
          <p:nvPr>
            <p:ph idx="1"/>
          </p:nvPr>
        </p:nvSpPr>
        <p:spPr/>
        <p:txBody>
          <a:bodyPr/>
          <a:lstStyle/>
          <a:p>
            <a:pPr algn="l"/>
            <a:r>
              <a:rPr lang="en-IN" b="1" i="0" dirty="0">
                <a:effectLst/>
                <a:latin typeface="Times New Roman" panose="02020603050405020304" pitchFamily="18" charset="0"/>
                <a:cs typeface="Times New Roman" panose="02020603050405020304" pitchFamily="18" charset="0"/>
              </a:rPr>
              <a:t>Advantages:</a:t>
            </a:r>
          </a:p>
          <a:p>
            <a:pPr lvl="1">
              <a:buFont typeface="+mj-lt"/>
              <a:buAutoNum type="arabicPeriod"/>
            </a:pPr>
            <a:r>
              <a:rPr lang="en-IN" b="0" i="0" dirty="0">
                <a:effectLst/>
                <a:latin typeface="Times New Roman" panose="02020603050405020304" pitchFamily="18" charset="0"/>
                <a:cs typeface="Times New Roman" panose="02020603050405020304" pitchFamily="18" charset="0"/>
              </a:rPr>
              <a:t>Realistic image</a:t>
            </a:r>
          </a:p>
          <a:p>
            <a:pPr lvl="1">
              <a:buFont typeface="+mj-lt"/>
              <a:buAutoNum type="arabicPeriod"/>
            </a:pPr>
            <a:r>
              <a:rPr lang="en-IN" b="0" i="0" dirty="0">
                <a:effectLst/>
                <a:latin typeface="Times New Roman" panose="02020603050405020304" pitchFamily="18" charset="0"/>
                <a:cs typeface="Times New Roman" panose="02020603050405020304" pitchFamily="18" charset="0"/>
              </a:rPr>
              <a:t>Million Different colours to be generated</a:t>
            </a:r>
          </a:p>
          <a:p>
            <a:pPr lvl="1">
              <a:buFont typeface="+mj-lt"/>
              <a:buAutoNum type="arabicPeriod"/>
            </a:pPr>
            <a:r>
              <a:rPr lang="en-IN" b="0" i="0" dirty="0">
                <a:effectLst/>
                <a:latin typeface="Times New Roman" panose="02020603050405020304" pitchFamily="18" charset="0"/>
                <a:cs typeface="Times New Roman" panose="02020603050405020304" pitchFamily="18" charset="0"/>
              </a:rPr>
              <a:t>Shadow Scenes are possible.</a:t>
            </a:r>
          </a:p>
          <a:p>
            <a:pPr algn="l"/>
            <a:r>
              <a:rPr lang="en-IN" b="1" i="0" dirty="0">
                <a:effectLst/>
                <a:latin typeface="Times New Roman" panose="02020603050405020304" pitchFamily="18" charset="0"/>
                <a:cs typeface="Times New Roman" panose="02020603050405020304" pitchFamily="18" charset="0"/>
              </a:rPr>
              <a:t>Disadvantages:</a:t>
            </a:r>
          </a:p>
          <a:p>
            <a:pPr lvl="1">
              <a:buFont typeface="+mj-lt"/>
              <a:buAutoNum type="arabicPeriod"/>
            </a:pPr>
            <a:r>
              <a:rPr lang="en-IN" b="0" i="0" dirty="0">
                <a:effectLst/>
                <a:latin typeface="Times New Roman" panose="02020603050405020304" pitchFamily="18" charset="0"/>
                <a:cs typeface="Times New Roman" panose="02020603050405020304" pitchFamily="18" charset="0"/>
              </a:rPr>
              <a:t>Low Resolution</a:t>
            </a:r>
          </a:p>
          <a:p>
            <a:pPr lvl="1">
              <a:buFont typeface="+mj-lt"/>
              <a:buAutoNum type="arabicPeriod"/>
            </a:pPr>
            <a:r>
              <a:rPr lang="en-IN" b="0" i="0" dirty="0">
                <a:effectLst/>
                <a:latin typeface="Times New Roman" panose="02020603050405020304" pitchFamily="18" charset="0"/>
                <a:cs typeface="Times New Roman" panose="02020603050405020304" pitchFamily="18" charset="0"/>
              </a:rPr>
              <a:t>Expensive</a:t>
            </a:r>
          </a:p>
          <a:p>
            <a:endParaRPr lang="en-IN" dirty="0"/>
          </a:p>
        </p:txBody>
      </p:sp>
    </p:spTree>
    <p:extLst>
      <p:ext uri="{BB962C8B-B14F-4D97-AF65-F5344CB8AC3E}">
        <p14:creationId xmlns:p14="http://schemas.microsoft.com/office/powerpoint/2010/main" val="1875600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79CF53-B4D3-4938-B90A-0287210A3F13}"/>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2. Computer Aided Design(CAD/CAM)</a:t>
            </a:r>
          </a:p>
        </p:txBody>
      </p:sp>
      <p:sp>
        <p:nvSpPr>
          <p:cNvPr id="3" name="Content Placeholder 2">
            <a:extLst>
              <a:ext uri="{FF2B5EF4-FFF2-40B4-BE49-F238E27FC236}">
                <a16:creationId xmlns:a16="http://schemas.microsoft.com/office/drawing/2014/main" xmlns="" id="{5880F4C9-1680-473A-BCCF-5E1D8D1944EC}"/>
              </a:ext>
            </a:extLst>
          </p:cNvPr>
          <p:cNvSpPr>
            <a:spLocks noGrp="1"/>
          </p:cNvSpPr>
          <p:nvPr>
            <p:ph idx="1"/>
          </p:nvPr>
        </p:nvSpPr>
        <p:spPr/>
        <p:txBody>
          <a:bodyPr/>
          <a:lstStyle/>
          <a:p>
            <a:r>
              <a:rPr lang="en-US" altLang="en-US" dirty="0">
                <a:latin typeface="Times New Roman" panose="02020603050405020304" pitchFamily="18" charset="0"/>
                <a:cs typeface="Times New Roman" panose="02020603050405020304" pitchFamily="18" charset="0"/>
              </a:rPr>
              <a:t>Industrial Design</a:t>
            </a:r>
          </a:p>
          <a:p>
            <a:r>
              <a:rPr lang="en-US" altLang="en-US" dirty="0">
                <a:latin typeface="Times New Roman" panose="02020603050405020304" pitchFamily="18" charset="0"/>
                <a:cs typeface="Times New Roman" panose="02020603050405020304" pitchFamily="18" charset="0"/>
              </a:rPr>
              <a:t>Structural Design</a:t>
            </a:r>
          </a:p>
          <a:p>
            <a:r>
              <a:rPr lang="en-US" altLang="en-US" dirty="0">
                <a:latin typeface="Times New Roman" panose="02020603050405020304" pitchFamily="18" charset="0"/>
                <a:cs typeface="Times New Roman" panose="02020603050405020304" pitchFamily="18" charset="0"/>
              </a:rPr>
              <a:t>Surface Modeling</a:t>
            </a:r>
          </a:p>
          <a:p>
            <a:pPr eaLnBrk="1" hangingPunct="1"/>
            <a:r>
              <a:rPr lang="en-GB" altLang="en-US" dirty="0" err="1">
                <a:latin typeface="Times New Roman" panose="02020603050405020304" pitchFamily="18" charset="0"/>
                <a:cs typeface="Times New Roman" panose="02020603050405020304" pitchFamily="18" charset="0"/>
              </a:rPr>
              <a:t>AutoDesk</a:t>
            </a:r>
            <a:r>
              <a:rPr lang="en-GB" altLang="en-US" dirty="0">
                <a:latin typeface="Times New Roman" panose="02020603050405020304" pitchFamily="18" charset="0"/>
                <a:cs typeface="Times New Roman" panose="02020603050405020304" pitchFamily="18" charset="0"/>
              </a:rPr>
              <a:t> </a:t>
            </a:r>
          </a:p>
          <a:p>
            <a:pPr eaLnBrk="1" hangingPunct="1"/>
            <a:r>
              <a:rPr lang="en-GB" altLang="en-US" dirty="0">
                <a:latin typeface="Times New Roman" panose="02020603050405020304" pitchFamily="18" charset="0"/>
                <a:cs typeface="Times New Roman" panose="02020603050405020304" pitchFamily="18" charset="0"/>
              </a:rPr>
              <a:t>IAME 2-stroke race kart engine </a:t>
            </a:r>
            <a:r>
              <a:rPr lang="en-GB" altLang="en-US" dirty="0">
                <a:latin typeface="Times New Roman" panose="02020603050405020304" pitchFamily="18" charset="0"/>
                <a:cs typeface="Times New Roman" panose="02020603050405020304" pitchFamily="18" charset="0"/>
                <a:hlinkClick r:id="rId2"/>
              </a:rPr>
              <a:t> </a:t>
            </a:r>
            <a:endParaRPr lang="en-GB" altLang="en-US" dirty="0">
              <a:latin typeface="Times New Roman" panose="02020603050405020304" pitchFamily="18" charset="0"/>
              <a:cs typeface="Times New Roman" panose="02020603050405020304" pitchFamily="18" charset="0"/>
            </a:endParaRPr>
          </a:p>
          <a:p>
            <a:pPr lvl="1"/>
            <a:endParaRPr lang="en-US" altLang="en-US" dirty="0"/>
          </a:p>
          <a:p>
            <a:endParaRPr lang="en-IN" dirty="0"/>
          </a:p>
        </p:txBody>
      </p:sp>
      <p:pic>
        <p:nvPicPr>
          <p:cNvPr id="4" name="Picture 5" descr="4534450_IAME-image-mittel">
            <a:hlinkClick r:id="rId2"/>
            <a:extLst>
              <a:ext uri="{FF2B5EF4-FFF2-40B4-BE49-F238E27FC236}">
                <a16:creationId xmlns:a16="http://schemas.microsoft.com/office/drawing/2014/main" xmlns="" id="{83D6C8F9-42B7-493C-B9B3-317B7C55FE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2204" y="1270001"/>
            <a:ext cx="3555926" cy="2957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What is CAD/CAM Software? | BobCAD-CAM">
            <a:extLst>
              <a:ext uri="{FF2B5EF4-FFF2-40B4-BE49-F238E27FC236}">
                <a16:creationId xmlns:a16="http://schemas.microsoft.com/office/drawing/2014/main" xmlns="" id="{2EB2CDB0-8107-438A-A188-8D78D830599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62308" y="4284921"/>
            <a:ext cx="4720856" cy="2447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28211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C4487D-9852-4F2B-B3EF-99BC7297A595}"/>
              </a:ext>
            </a:extLst>
          </p:cNvPr>
          <p:cNvSpPr>
            <a:spLocks noGrp="1"/>
          </p:cNvSpPr>
          <p:nvPr>
            <p:ph type="title"/>
          </p:nvPr>
        </p:nvSpPr>
        <p:spPr/>
        <p:txBody>
          <a:bodyPr>
            <a:normAutofit/>
          </a:bodyPr>
          <a:lstStyle/>
          <a:p>
            <a:r>
              <a:rPr lang="en-IN" b="1" i="0" u="none" strike="noStrike" baseline="0" dirty="0">
                <a:latin typeface="Times New Roman" panose="02020603050405020304" pitchFamily="18" charset="0"/>
                <a:cs typeface="Times New Roman" panose="02020603050405020304" pitchFamily="18" charset="0"/>
              </a:rPr>
              <a:t>Random-Scan Displays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9583D8AA-BD5C-45CE-99D5-61A5196B8C2B}"/>
              </a:ext>
            </a:extLst>
          </p:cNvPr>
          <p:cNvSpPr>
            <a:spLocks noGrp="1"/>
          </p:cNvSpPr>
          <p:nvPr>
            <p:ph idx="1"/>
          </p:nvPr>
        </p:nvSpPr>
        <p:spPr/>
        <p:txBody>
          <a:bodyPr>
            <a:normAutofit/>
          </a:bodyPr>
          <a:lstStyle/>
          <a:p>
            <a:pPr algn="just"/>
            <a:r>
              <a:rPr lang="en-IN" b="0" i="0" u="none" strike="noStrike" baseline="0" dirty="0">
                <a:latin typeface="Times New Roman" panose="02020603050405020304" pitchFamily="18" charset="0"/>
                <a:cs typeface="Times New Roman" panose="02020603050405020304" pitchFamily="18" charset="0"/>
              </a:rPr>
              <a:t>When operated as a random-scan display unit, a CRT has the electron beam directed </a:t>
            </a:r>
            <a:r>
              <a:rPr lang="en-IN" b="1" i="0" u="none" strike="noStrike" baseline="0" dirty="0">
                <a:latin typeface="Times New Roman" panose="02020603050405020304" pitchFamily="18" charset="0"/>
                <a:cs typeface="Times New Roman" panose="02020603050405020304" pitchFamily="18" charset="0"/>
              </a:rPr>
              <a:t>only to the parts of the screen where a picture is to be drawn. </a:t>
            </a:r>
          </a:p>
          <a:p>
            <a:pPr algn="just"/>
            <a:r>
              <a:rPr lang="en-IN" b="0" i="0" u="none" strike="noStrike" baseline="0" dirty="0">
                <a:latin typeface="Times New Roman" panose="02020603050405020304" pitchFamily="18" charset="0"/>
                <a:cs typeface="Times New Roman" panose="02020603050405020304" pitchFamily="18" charset="0"/>
              </a:rPr>
              <a:t>Random scan</a:t>
            </a:r>
            <a:r>
              <a:rPr lang="en-IN" dirty="0">
                <a:latin typeface="Times New Roman" panose="02020603050405020304" pitchFamily="18" charset="0"/>
                <a:cs typeface="Times New Roman" panose="02020603050405020304" pitchFamily="18" charset="0"/>
              </a:rPr>
              <a:t> </a:t>
            </a:r>
            <a:r>
              <a:rPr lang="en-IN" b="0" i="0" u="none" strike="noStrike" baseline="0" dirty="0">
                <a:latin typeface="Times New Roman" panose="02020603050405020304" pitchFamily="18" charset="0"/>
                <a:cs typeface="Times New Roman" panose="02020603050405020304" pitchFamily="18" charset="0"/>
              </a:rPr>
              <a:t>monitors draw a picture </a:t>
            </a:r>
            <a:r>
              <a:rPr lang="en-IN" b="1" i="0" u="none" strike="noStrike" baseline="0" dirty="0">
                <a:latin typeface="Times New Roman" panose="02020603050405020304" pitchFamily="18" charset="0"/>
                <a:cs typeface="Times New Roman" panose="02020603050405020304" pitchFamily="18" charset="0"/>
              </a:rPr>
              <a:t>one line at a time </a:t>
            </a:r>
            <a:r>
              <a:rPr lang="en-IN" b="0" i="0" u="none" strike="noStrike" baseline="0" dirty="0">
                <a:latin typeface="Times New Roman" panose="02020603050405020304" pitchFamily="18" charset="0"/>
                <a:cs typeface="Times New Roman" panose="02020603050405020304" pitchFamily="18" charset="0"/>
              </a:rPr>
              <a:t>and for this reason are also referred to as </a:t>
            </a:r>
            <a:r>
              <a:rPr lang="en-IN" b="1" i="0" u="none" strike="noStrike" baseline="0" dirty="0">
                <a:latin typeface="Times New Roman" panose="02020603050405020304" pitchFamily="18" charset="0"/>
                <a:cs typeface="Times New Roman" panose="02020603050405020304" pitchFamily="18" charset="0"/>
              </a:rPr>
              <a:t>vector displays </a:t>
            </a:r>
            <a:r>
              <a:rPr lang="en-IN" b="1" i="1" u="none" strike="noStrike" baseline="0" dirty="0">
                <a:latin typeface="Times New Roman" panose="02020603050405020304" pitchFamily="18" charset="0"/>
                <a:cs typeface="Times New Roman" panose="02020603050405020304" pitchFamily="18" charset="0"/>
              </a:rPr>
              <a:t>(or </a:t>
            </a:r>
            <a:r>
              <a:rPr lang="en-IN" b="1" i="0" u="none" strike="noStrike" baseline="0" dirty="0">
                <a:latin typeface="Times New Roman" panose="02020603050405020304" pitchFamily="18" charset="0"/>
                <a:cs typeface="Times New Roman" panose="02020603050405020304" pitchFamily="18" charset="0"/>
              </a:rPr>
              <a:t>stroke-writing or calligraphic displays).</a:t>
            </a:r>
          </a:p>
          <a:p>
            <a:pPr algn="just"/>
            <a:r>
              <a:rPr lang="en-IN" b="0" i="0" u="none" strike="noStrike" baseline="0" dirty="0">
                <a:latin typeface="Times New Roman" panose="02020603050405020304" pitchFamily="18" charset="0"/>
                <a:cs typeface="Times New Roman" panose="02020603050405020304" pitchFamily="18" charset="0"/>
              </a:rPr>
              <a:t>The component lines of a picture can be drawn and refreshed by a random-scan system in any specified order </a:t>
            </a:r>
            <a:endParaRPr lang="en-IN" b="1" i="1" dirty="0">
              <a:latin typeface="Times New Roman" panose="02020603050405020304" pitchFamily="18" charset="0"/>
              <a:cs typeface="Times New Roman" panose="02020603050405020304" pitchFamily="18" charset="0"/>
            </a:endParaRPr>
          </a:p>
          <a:p>
            <a:pPr algn="just"/>
            <a:r>
              <a:rPr lang="en-IN" b="0" i="0" u="none" strike="noStrike" baseline="0" dirty="0">
                <a:latin typeface="Times New Roman" panose="02020603050405020304" pitchFamily="18" charset="0"/>
                <a:cs typeface="Times New Roman" panose="02020603050405020304" pitchFamily="18" charset="0"/>
              </a:rPr>
              <a:t>A </a:t>
            </a:r>
            <a:r>
              <a:rPr lang="en-IN" b="1" i="0" u="none" strike="noStrike" baseline="0" dirty="0">
                <a:latin typeface="Times New Roman" panose="02020603050405020304" pitchFamily="18" charset="0"/>
                <a:cs typeface="Times New Roman" panose="02020603050405020304" pitchFamily="18" charset="0"/>
              </a:rPr>
              <a:t>pen plotter </a:t>
            </a:r>
            <a:r>
              <a:rPr lang="en-IN" b="0" i="0" u="none" strike="noStrike" baseline="0" dirty="0">
                <a:latin typeface="Times New Roman" panose="02020603050405020304" pitchFamily="18" charset="0"/>
                <a:cs typeface="Times New Roman" panose="02020603050405020304" pitchFamily="18" charset="0"/>
              </a:rPr>
              <a:t>operates in a similar way and is an example of a random-scan, hard-copy device.</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46501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86C4C8-6D91-4F82-8DAB-8FC56534E652}"/>
              </a:ext>
            </a:extLst>
          </p:cNvPr>
          <p:cNvSpPr>
            <a:spLocks noGrp="1"/>
          </p:cNvSpPr>
          <p:nvPr>
            <p:ph type="title"/>
          </p:nvPr>
        </p:nvSpPr>
        <p:spPr/>
        <p:txBody>
          <a:bodyPr/>
          <a:lstStyle/>
          <a:p>
            <a:r>
              <a:rPr lang="en-IN" b="1" i="0" u="none" strike="noStrike" baseline="0" dirty="0">
                <a:latin typeface="Times New Roman" panose="02020603050405020304" pitchFamily="18" charset="0"/>
                <a:cs typeface="Times New Roman" panose="02020603050405020304" pitchFamily="18" charset="0"/>
              </a:rPr>
              <a:t>Random-Scan Displays</a:t>
            </a:r>
            <a:endParaRPr lang="en-IN" dirty="0"/>
          </a:p>
        </p:txBody>
      </p:sp>
      <p:sp>
        <p:nvSpPr>
          <p:cNvPr id="3" name="Content Placeholder 2">
            <a:extLst>
              <a:ext uri="{FF2B5EF4-FFF2-40B4-BE49-F238E27FC236}">
                <a16:creationId xmlns:a16="http://schemas.microsoft.com/office/drawing/2014/main" xmlns="" id="{7479A733-1561-4736-99A4-9001A4299F94}"/>
              </a:ext>
            </a:extLst>
          </p:cNvPr>
          <p:cNvSpPr>
            <a:spLocks noGrp="1"/>
          </p:cNvSpPr>
          <p:nvPr>
            <p:ph idx="1"/>
          </p:nvPr>
        </p:nvSpPr>
        <p:spPr/>
        <p:txBody>
          <a:bodyPr>
            <a:noAutofit/>
          </a:bodyPr>
          <a:lstStyle/>
          <a:p>
            <a:pPr algn="just"/>
            <a:r>
              <a:rPr lang="en-IN" b="1" i="0" u="none" strike="noStrike" baseline="0" dirty="0">
                <a:latin typeface="Times New Roman" panose="02020603050405020304" pitchFamily="18" charset="0"/>
                <a:cs typeface="Times New Roman" panose="02020603050405020304" pitchFamily="18" charset="0"/>
              </a:rPr>
              <a:t>Refresh rate </a:t>
            </a:r>
            <a:r>
              <a:rPr lang="en-IN" b="0" i="0" u="none" strike="noStrike" baseline="0" dirty="0">
                <a:latin typeface="Times New Roman" panose="02020603050405020304" pitchFamily="18" charset="0"/>
                <a:cs typeface="Times New Roman" panose="02020603050405020304" pitchFamily="18" charset="0"/>
              </a:rPr>
              <a:t>on a random-scan system depends on the number of lines to be displayed.</a:t>
            </a:r>
          </a:p>
          <a:p>
            <a:pPr algn="just"/>
            <a:r>
              <a:rPr lang="en-IN" b="0" i="0" u="none" strike="noStrike" baseline="0" dirty="0">
                <a:latin typeface="Times New Roman" panose="02020603050405020304" pitchFamily="18" charset="0"/>
                <a:cs typeface="Times New Roman" panose="02020603050405020304" pitchFamily="18" charset="0"/>
              </a:rPr>
              <a:t> </a:t>
            </a:r>
            <a:r>
              <a:rPr lang="en-IN" b="1" i="0" u="none" strike="noStrike" baseline="0" dirty="0">
                <a:latin typeface="Times New Roman" panose="02020603050405020304" pitchFamily="18" charset="0"/>
                <a:cs typeface="Times New Roman" panose="02020603050405020304" pitchFamily="18" charset="0"/>
              </a:rPr>
              <a:t>Picture </a:t>
            </a:r>
            <a:r>
              <a:rPr lang="en-IN" b="0" i="0" u="none" strike="noStrike" baseline="0" dirty="0">
                <a:latin typeface="Times New Roman" panose="02020603050405020304" pitchFamily="18" charset="0"/>
                <a:cs typeface="Times New Roman" panose="02020603050405020304" pitchFamily="18" charset="0"/>
              </a:rPr>
              <a:t>definition is now stored as a </a:t>
            </a:r>
            <a:r>
              <a:rPr lang="en-IN" b="1" i="0" u="none" strike="noStrike" baseline="0" dirty="0">
                <a:latin typeface="Times New Roman" panose="02020603050405020304" pitchFamily="18" charset="0"/>
                <a:cs typeface="Times New Roman" panose="02020603050405020304" pitchFamily="18" charset="0"/>
              </a:rPr>
              <a:t>set of line drawing commands </a:t>
            </a:r>
            <a:r>
              <a:rPr lang="en-IN" b="0" i="0" u="none" strike="noStrike" baseline="0" dirty="0">
                <a:latin typeface="Times New Roman" panose="02020603050405020304" pitchFamily="18" charset="0"/>
                <a:cs typeface="Times New Roman" panose="02020603050405020304" pitchFamily="18" charset="0"/>
              </a:rPr>
              <a:t>in an area of memory referred to as </a:t>
            </a:r>
            <a:r>
              <a:rPr lang="en-IN" b="1" i="0" u="none" strike="noStrike" baseline="0" dirty="0">
                <a:latin typeface="Times New Roman" panose="02020603050405020304" pitchFamily="18" charset="0"/>
                <a:cs typeface="Times New Roman" panose="02020603050405020304" pitchFamily="18" charset="0"/>
              </a:rPr>
              <a:t>the refresh display file. </a:t>
            </a:r>
          </a:p>
          <a:p>
            <a:pPr algn="just"/>
            <a:r>
              <a:rPr lang="en-IN" b="0" i="0" u="none" strike="noStrike" baseline="0" dirty="0">
                <a:latin typeface="Times New Roman" panose="02020603050405020304" pitchFamily="18" charset="0"/>
                <a:cs typeface="Times New Roman" panose="02020603050405020304" pitchFamily="18" charset="0"/>
              </a:rPr>
              <a:t>Sometimes the refresh display file is called </a:t>
            </a:r>
            <a:r>
              <a:rPr lang="en-IN" b="1" i="0" u="none" strike="noStrike" baseline="0" dirty="0">
                <a:latin typeface="Times New Roman" panose="02020603050405020304" pitchFamily="18" charset="0"/>
                <a:cs typeface="Times New Roman" panose="02020603050405020304" pitchFamily="18" charset="0"/>
              </a:rPr>
              <a:t>the display list, display program, or simply the refresh buffer.</a:t>
            </a:r>
          </a:p>
          <a:p>
            <a:pPr algn="just"/>
            <a:r>
              <a:rPr lang="en-IN" b="0" i="0" u="none" strike="noStrike" baseline="0" dirty="0">
                <a:latin typeface="Times New Roman" panose="02020603050405020304" pitchFamily="18" charset="0"/>
                <a:cs typeface="Times New Roman" panose="02020603050405020304" pitchFamily="18" charset="0"/>
              </a:rPr>
              <a:t> To display a specified picture, the system cycles through the set of commands in the display file, drawing each component line in turn. </a:t>
            </a:r>
          </a:p>
          <a:p>
            <a:pPr algn="just"/>
            <a:r>
              <a:rPr lang="en-IN" b="0" i="0" u="none" strike="noStrike" baseline="0" dirty="0">
                <a:latin typeface="Times New Roman" panose="02020603050405020304" pitchFamily="18" charset="0"/>
                <a:cs typeface="Times New Roman" panose="02020603050405020304" pitchFamily="18" charset="0"/>
              </a:rPr>
              <a:t>After all line drawing commands have been processed, the system cycles back to the first line command in the list. </a:t>
            </a:r>
          </a:p>
        </p:txBody>
      </p:sp>
    </p:spTree>
    <p:extLst>
      <p:ext uri="{BB962C8B-B14F-4D97-AF65-F5344CB8AC3E}">
        <p14:creationId xmlns:p14="http://schemas.microsoft.com/office/powerpoint/2010/main" val="29192504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99FA9B8-4442-4C02-86C8-1BAB6E7BE284}"/>
              </a:ext>
            </a:extLst>
          </p:cNvPr>
          <p:cNvSpPr>
            <a:spLocks noGrp="1"/>
          </p:cNvSpPr>
          <p:nvPr>
            <p:ph type="title"/>
          </p:nvPr>
        </p:nvSpPr>
        <p:spPr/>
        <p:txBody>
          <a:bodyPr/>
          <a:lstStyle/>
          <a:p>
            <a:r>
              <a:rPr lang="en-IN" b="1" i="0" u="none" strike="noStrike" baseline="0" dirty="0">
                <a:latin typeface="Times New Roman" panose="02020603050405020304" pitchFamily="18" charset="0"/>
                <a:cs typeface="Times New Roman" panose="02020603050405020304" pitchFamily="18" charset="0"/>
              </a:rPr>
              <a:t>Random-Scan Displays</a:t>
            </a:r>
            <a:endParaRPr lang="en-IN" dirty="0"/>
          </a:p>
        </p:txBody>
      </p:sp>
      <p:sp>
        <p:nvSpPr>
          <p:cNvPr id="3" name="Content Placeholder 2">
            <a:extLst>
              <a:ext uri="{FF2B5EF4-FFF2-40B4-BE49-F238E27FC236}">
                <a16:creationId xmlns:a16="http://schemas.microsoft.com/office/drawing/2014/main" xmlns="" id="{D1CDD656-AFF5-44FF-AED8-9BE9558A683F}"/>
              </a:ext>
            </a:extLst>
          </p:cNvPr>
          <p:cNvSpPr>
            <a:spLocks noGrp="1"/>
          </p:cNvSpPr>
          <p:nvPr>
            <p:ph idx="1"/>
          </p:nvPr>
        </p:nvSpPr>
        <p:spPr/>
        <p:txBody>
          <a:bodyPr>
            <a:normAutofit/>
          </a:bodyPr>
          <a:lstStyle/>
          <a:p>
            <a:pPr algn="just"/>
            <a:r>
              <a:rPr lang="en-IN" sz="2800" b="0" i="0" u="none" strike="noStrike" baseline="0" dirty="0">
                <a:latin typeface="Times New Roman" panose="02020603050405020304" pitchFamily="18" charset="0"/>
              </a:rPr>
              <a:t>Random-scan displays are designed to draw all the component lines of a picture </a:t>
            </a:r>
            <a:r>
              <a:rPr lang="en-IN" sz="2800" b="1" i="0" u="none" strike="noStrike" baseline="0" dirty="0">
                <a:latin typeface="Times New Roman" panose="02020603050405020304" pitchFamily="18" charset="0"/>
              </a:rPr>
              <a:t>30 to 60 </a:t>
            </a:r>
            <a:r>
              <a:rPr lang="en-IN" sz="2800" b="0" i="0" u="none" strike="noStrike" baseline="0" dirty="0">
                <a:latin typeface="Times New Roman" panose="02020603050405020304" pitchFamily="18" charset="0"/>
              </a:rPr>
              <a:t>times</a:t>
            </a:r>
            <a:r>
              <a:rPr lang="en-IN" sz="2800" b="1" i="0" u="none" strike="noStrike" baseline="0" dirty="0">
                <a:latin typeface="Courier"/>
              </a:rPr>
              <a:t> </a:t>
            </a:r>
            <a:r>
              <a:rPr lang="en-IN" sz="2800" b="0" i="0" u="none" strike="noStrike" baseline="0" dirty="0">
                <a:latin typeface="Times New Roman" panose="02020603050405020304" pitchFamily="18" charset="0"/>
              </a:rPr>
              <a:t>each second. </a:t>
            </a:r>
          </a:p>
          <a:p>
            <a:pPr algn="just"/>
            <a:r>
              <a:rPr lang="en-IN" sz="2800" b="0" i="0" u="none" strike="noStrike" baseline="0" dirty="0">
                <a:latin typeface="Times New Roman" panose="02020603050405020304" pitchFamily="18" charset="0"/>
              </a:rPr>
              <a:t>High quality vector systems ar</a:t>
            </a:r>
            <a:r>
              <a:rPr lang="en-IN" sz="2800" dirty="0">
                <a:latin typeface="Times New Roman" panose="02020603050405020304" pitchFamily="18" charset="0"/>
              </a:rPr>
              <a:t>e </a:t>
            </a:r>
            <a:r>
              <a:rPr lang="en-IN" sz="2800" b="0" i="0" u="none" strike="noStrike" baseline="0" dirty="0">
                <a:latin typeface="Times New Roman" panose="02020603050405020304" pitchFamily="18" charset="0"/>
              </a:rPr>
              <a:t>capable of handling approximately 100,000 "short" lines at this refresh rate.</a:t>
            </a:r>
          </a:p>
          <a:p>
            <a:pPr algn="just"/>
            <a:r>
              <a:rPr lang="en-IN" sz="2800" b="0" i="0" u="none" strike="noStrike" baseline="0" dirty="0">
                <a:latin typeface="Times New Roman" panose="02020603050405020304" pitchFamily="18" charset="0"/>
              </a:rPr>
              <a:t>When a small set of lines is to be displayed, each refresh cycle is </a:t>
            </a:r>
            <a:r>
              <a:rPr lang="en-IN" b="0" i="0" u="none" strike="noStrike" baseline="0" dirty="0">
                <a:latin typeface="Times New Roman" panose="02020603050405020304" pitchFamily="18" charset="0"/>
                <a:cs typeface="Times New Roman" panose="02020603050405020304" pitchFamily="18" charset="0"/>
              </a:rPr>
              <a:t>delayed to avoid refresh rates greater than 60 frames per second.</a:t>
            </a:r>
          </a:p>
          <a:p>
            <a:pPr algn="just"/>
            <a:r>
              <a:rPr lang="en-IN" b="0" i="0" u="none" strike="noStrike" baseline="0" dirty="0">
                <a:latin typeface="Times New Roman" panose="02020603050405020304" pitchFamily="18" charset="0"/>
                <a:cs typeface="Times New Roman" panose="02020603050405020304" pitchFamily="18" charset="0"/>
              </a:rPr>
              <a:t>Random-scan systems are designed for line drawing applications and cannot display realistic shaded scenes. </a:t>
            </a:r>
            <a:r>
              <a:rPr lang="en-IN" b="1" i="0" u="none" strike="noStrike" baseline="0" dirty="0">
                <a:latin typeface="Times New Roman" panose="02020603050405020304" pitchFamily="18" charset="0"/>
                <a:cs typeface="Times New Roman" panose="02020603050405020304" pitchFamily="18" charset="0"/>
              </a:rPr>
              <a:t>Since </a:t>
            </a:r>
            <a:r>
              <a:rPr lang="en-IN" b="0" i="0" u="none" strike="noStrike" baseline="0" dirty="0">
                <a:latin typeface="Times New Roman" panose="02020603050405020304" pitchFamily="18" charset="0"/>
                <a:cs typeface="Times New Roman" panose="02020603050405020304" pitchFamily="18" charset="0"/>
              </a:rPr>
              <a:t>picture definition is stored as a set of line drawing instructions and not as a set of intensity values for all screen points.</a:t>
            </a:r>
          </a:p>
          <a:p>
            <a:endParaRPr lang="en-IN" dirty="0"/>
          </a:p>
        </p:txBody>
      </p:sp>
    </p:spTree>
    <p:extLst>
      <p:ext uri="{BB962C8B-B14F-4D97-AF65-F5344CB8AC3E}">
        <p14:creationId xmlns:p14="http://schemas.microsoft.com/office/powerpoint/2010/main" val="4594531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43ED84-352C-4DA0-A479-DD3758F9CE4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5EF271DA-5543-4189-B655-0A9C7ECB2CEB}"/>
              </a:ext>
            </a:extLst>
          </p:cNvPr>
          <p:cNvSpPr>
            <a:spLocks noGrp="1"/>
          </p:cNvSpPr>
          <p:nvPr>
            <p:ph idx="1"/>
          </p:nvPr>
        </p:nvSpPr>
        <p:spPr/>
        <p:txBody>
          <a:bodyPr/>
          <a:lstStyle/>
          <a:p>
            <a:endParaRPr lang="en-IN"/>
          </a:p>
        </p:txBody>
      </p:sp>
      <p:pic>
        <p:nvPicPr>
          <p:cNvPr id="4098" name="Picture 2" descr="Random">
            <a:extLst>
              <a:ext uri="{FF2B5EF4-FFF2-40B4-BE49-F238E27FC236}">
                <a16:creationId xmlns:a16="http://schemas.microsoft.com/office/drawing/2014/main" xmlns="" id="{FE1B6B1B-621B-48FB-AB58-65D582A7FA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0214" y="457200"/>
            <a:ext cx="10415163" cy="5307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49439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ext Box 1">
            <a:extLst>
              <a:ext uri="{FF2B5EF4-FFF2-40B4-BE49-F238E27FC236}">
                <a16:creationId xmlns:a16="http://schemas.microsoft.com/office/drawing/2014/main" xmlns="" id="{25BADDC1-011E-4968-9617-E18E7C1D295B}"/>
              </a:ext>
            </a:extLst>
          </p:cNvPr>
          <p:cNvSpPr txBox="1">
            <a:spLocks noChangeArrowheads="1"/>
          </p:cNvSpPr>
          <p:nvPr/>
        </p:nvSpPr>
        <p:spPr bwMode="auto">
          <a:xfrm>
            <a:off x="8077200" y="6248400"/>
            <a:ext cx="2133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9pPr>
          </a:lstStyle>
          <a:p>
            <a:pPr algn="r">
              <a:buClrTx/>
              <a:buFontTx/>
              <a:buNone/>
            </a:pPr>
            <a:r>
              <a:rPr lang="en-US" altLang="en-US" sz="1400">
                <a:solidFill>
                  <a:srgbClr val="696464"/>
                </a:solidFill>
                <a:latin typeface="Arial Black" panose="020B0A04020102020204" pitchFamily="34" charset="0"/>
              </a:rPr>
              <a:t>Overview of Graphics Systems</a:t>
            </a:r>
          </a:p>
        </p:txBody>
      </p:sp>
      <p:sp>
        <p:nvSpPr>
          <p:cNvPr id="34818" name="Oval 2">
            <a:extLst>
              <a:ext uri="{FF2B5EF4-FFF2-40B4-BE49-F238E27FC236}">
                <a16:creationId xmlns:a16="http://schemas.microsoft.com/office/drawing/2014/main" xmlns="" id="{895A2A59-3740-45A6-A237-DB8132955326}"/>
              </a:ext>
            </a:extLst>
          </p:cNvPr>
          <p:cNvSpPr>
            <a:spLocks noChangeArrowheads="1"/>
          </p:cNvSpPr>
          <p:nvPr/>
        </p:nvSpPr>
        <p:spPr bwMode="auto">
          <a:xfrm>
            <a:off x="1981200" y="6245225"/>
            <a:ext cx="2133600" cy="476250"/>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nchorCtr="1"/>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Microsoft YaHei" panose="020B0503020204020204" pitchFamily="34" charset="-122"/>
              </a:defRPr>
            </a:lvl9pPr>
          </a:lstStyle>
          <a:p>
            <a:pPr>
              <a:buClrTx/>
              <a:buFontTx/>
              <a:buNone/>
            </a:pPr>
            <a:fld id="{11149E32-86ED-4133-97C4-90F1E69D4B7E}" type="slidenum">
              <a:rPr lang="en-US" altLang="en-US" sz="1400">
                <a:solidFill>
                  <a:srgbClr val="FFFFFF"/>
                </a:solidFill>
              </a:rPr>
              <a:pPr>
                <a:buClrTx/>
                <a:buFontTx/>
                <a:buNone/>
              </a:pPr>
              <a:t>44</a:t>
            </a:fld>
            <a:endParaRPr lang="en-US" altLang="en-US" sz="1400">
              <a:solidFill>
                <a:srgbClr val="FFFFFF"/>
              </a:solidFill>
            </a:endParaRPr>
          </a:p>
        </p:txBody>
      </p:sp>
      <p:pic>
        <p:nvPicPr>
          <p:cNvPr id="34819" name="Picture 3">
            <a:extLst>
              <a:ext uri="{FF2B5EF4-FFF2-40B4-BE49-F238E27FC236}">
                <a16:creationId xmlns:a16="http://schemas.microsoft.com/office/drawing/2014/main" xmlns="" id="{F18F2AD4-D806-4468-A5FE-1BB33685CE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4764"/>
            <a:ext cx="9144000" cy="68532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07440A-3A57-4CA9-815C-E3D134227180}"/>
              </a:ext>
            </a:extLst>
          </p:cNvPr>
          <p:cNvSpPr>
            <a:spLocks noGrp="1"/>
          </p:cNvSpPr>
          <p:nvPr>
            <p:ph type="title"/>
          </p:nvPr>
        </p:nvSpPr>
        <p:spPr/>
        <p:txBody>
          <a:bodyPr/>
          <a:lstStyle/>
          <a:p>
            <a:r>
              <a:rPr lang="en-IN" b="1" i="0" u="none" strike="noStrike" baseline="0" dirty="0">
                <a:latin typeface="Times New Roman" panose="02020603050405020304" pitchFamily="18" charset="0"/>
                <a:cs typeface="Times New Roman" panose="02020603050405020304" pitchFamily="18" charset="0"/>
              </a:rPr>
              <a:t>Random-Scan Displays</a:t>
            </a:r>
            <a:endParaRPr lang="en-IN" dirty="0"/>
          </a:p>
        </p:txBody>
      </p:sp>
      <p:sp>
        <p:nvSpPr>
          <p:cNvPr id="4" name="Rectangle 1">
            <a:extLst>
              <a:ext uri="{FF2B5EF4-FFF2-40B4-BE49-F238E27FC236}">
                <a16:creationId xmlns:a16="http://schemas.microsoft.com/office/drawing/2014/main" xmlns="" id="{30F5EE52-6D21-4205-B619-0E2981B6B234}"/>
              </a:ext>
            </a:extLst>
          </p:cNvPr>
          <p:cNvSpPr>
            <a:spLocks noGrp="1" noChangeArrowheads="1"/>
          </p:cNvSpPr>
          <p:nvPr>
            <p:ph idx="1"/>
          </p:nvPr>
        </p:nvSpPr>
        <p:spPr bwMode="auto">
          <a:xfrm>
            <a:off x="838200" y="2674634"/>
            <a:ext cx="11080897" cy="338554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rPr>
              <a:t>Advantages: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A CRT has the electron beam directed only to the parts of the screen where an image is to be drawn.</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Produce smooth line drawings.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High Resolution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rPr>
              <a:t>Disadvantages: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Random-Scan monitors cannot display realistic shades scenes.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752605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7B7EAC7-8B11-49F3-9717-E85899BFDB5C}"/>
              </a:ext>
            </a:extLst>
          </p:cNvPr>
          <p:cNvSpPr>
            <a:spLocks noGrp="1"/>
          </p:cNvSpPr>
          <p:nvPr>
            <p:ph type="title"/>
          </p:nvPr>
        </p:nvSpPr>
        <p:spPr/>
        <p:txBody>
          <a:bodyPr>
            <a:normAutofit fontScale="90000"/>
          </a:bodyPr>
          <a:lstStyle/>
          <a:p>
            <a:r>
              <a:rPr lang="en-IN" b="1" i="0" dirty="0">
                <a:effectLst/>
                <a:latin typeface="Times New Roman" panose="02020603050405020304" pitchFamily="18" charset="0"/>
                <a:cs typeface="Times New Roman" panose="02020603050405020304" pitchFamily="18" charset="0"/>
              </a:rPr>
              <a:t>Differentiate between Random and Raster Scan Display:</a:t>
            </a:r>
            <a:r>
              <a:rPr lang="en-IN" b="0" i="0" dirty="0">
                <a:solidFill>
                  <a:srgbClr val="610B38"/>
                </a:solidFill>
                <a:effectLst/>
                <a:latin typeface="erdana"/>
              </a:rPr>
              <a:t/>
            </a:r>
            <a:br>
              <a:rPr lang="en-IN" b="0" i="0" dirty="0">
                <a:solidFill>
                  <a:srgbClr val="610B38"/>
                </a:solidFill>
                <a:effectLst/>
                <a:latin typeface="erdana"/>
              </a:rPr>
            </a:br>
            <a:endParaRPr lang="en-IN" dirty="0"/>
          </a:p>
        </p:txBody>
      </p:sp>
      <p:pic>
        <p:nvPicPr>
          <p:cNvPr id="1026" name="Picture 2" descr="Differences between raster scan and random scan displays in computer  graphics - Brainly.in">
            <a:extLst>
              <a:ext uri="{FF2B5EF4-FFF2-40B4-BE49-F238E27FC236}">
                <a16:creationId xmlns:a16="http://schemas.microsoft.com/office/drawing/2014/main" xmlns="" id="{B1D057D7-3E0E-407B-B61C-098E1DBCEE6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20353" y="1825625"/>
            <a:ext cx="875129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75587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A002D-0FFD-4929-A585-1F28EE4F8403}"/>
              </a:ext>
            </a:extLst>
          </p:cNvPr>
          <p:cNvSpPr>
            <a:spLocks noGrp="1"/>
          </p:cNvSpPr>
          <p:nvPr>
            <p:ph type="title"/>
          </p:nvPr>
        </p:nvSpPr>
        <p:spPr/>
        <p:txBody>
          <a:bodyPr/>
          <a:lstStyle/>
          <a:p>
            <a:endParaRPr lang="en-IN"/>
          </a:p>
        </p:txBody>
      </p:sp>
      <p:pic>
        <p:nvPicPr>
          <p:cNvPr id="2050" name="Picture 2" descr="Raster scan and random scan">
            <a:extLst>
              <a:ext uri="{FF2B5EF4-FFF2-40B4-BE49-F238E27FC236}">
                <a16:creationId xmlns:a16="http://schemas.microsoft.com/office/drawing/2014/main" xmlns="" id="{69AE63E4-BC65-460E-B9D0-554F53FE0D6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9098" y="-3091"/>
            <a:ext cx="11398102" cy="677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0906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98B712D-CF17-4C3B-AA7B-B168AD069B06}"/>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Raster scan system:-</a:t>
            </a:r>
          </a:p>
        </p:txBody>
      </p:sp>
      <p:sp>
        <p:nvSpPr>
          <p:cNvPr id="3" name="Content Placeholder 2">
            <a:extLst>
              <a:ext uri="{FF2B5EF4-FFF2-40B4-BE49-F238E27FC236}">
                <a16:creationId xmlns:a16="http://schemas.microsoft.com/office/drawing/2014/main" xmlns="" id="{C9B4EDA2-DF8E-4073-A8AD-F74732EE5FBF}"/>
              </a:ext>
            </a:extLst>
          </p:cNvPr>
          <p:cNvSpPr>
            <a:spLocks noGrp="1"/>
          </p:cNvSpPr>
          <p:nvPr>
            <p:ph idx="1"/>
          </p:nvPr>
        </p:nvSpPr>
        <p:spPr/>
        <p:txBody>
          <a:bodyPr>
            <a:normAutofit/>
          </a:bodyPr>
          <a:lstStyle/>
          <a:p>
            <a:pPr algn="just"/>
            <a:r>
              <a:rPr lang="en-IN" sz="2400" b="0" i="0" u="none" strike="noStrike" baseline="0" dirty="0">
                <a:latin typeface="Times New Roman" panose="02020603050405020304" pitchFamily="18" charset="0"/>
              </a:rPr>
              <a:t>Interactive raster graphics systems typically employ several processing units.</a:t>
            </a:r>
          </a:p>
          <a:p>
            <a:pPr algn="just"/>
            <a:r>
              <a:rPr lang="en-IN" sz="2400" b="0" i="0" u="none" strike="noStrike" baseline="0" dirty="0">
                <a:latin typeface="Times New Roman" panose="02020603050405020304" pitchFamily="18" charset="0"/>
              </a:rPr>
              <a:t> In addition to the central processing unit, or CPU, a special-purpose processor, called the </a:t>
            </a:r>
            <a:r>
              <a:rPr lang="en-IN" sz="2400" b="1" i="0" u="none" strike="noStrike" baseline="0" dirty="0">
                <a:latin typeface="Times New Roman" panose="02020603050405020304" pitchFamily="18" charset="0"/>
              </a:rPr>
              <a:t>video controller or display controller, </a:t>
            </a:r>
            <a:r>
              <a:rPr lang="en-IN" sz="2400" b="0" i="0" u="none" strike="noStrike" baseline="0" dirty="0">
                <a:latin typeface="Times New Roman" panose="02020603050405020304" pitchFamily="18" charset="0"/>
              </a:rPr>
              <a:t>is used to control the operation of the display device.</a:t>
            </a:r>
          </a:p>
          <a:p>
            <a:pPr algn="just"/>
            <a:endParaRPr lang="en-IN" sz="2400" dirty="0"/>
          </a:p>
        </p:txBody>
      </p:sp>
      <p:pic>
        <p:nvPicPr>
          <p:cNvPr id="4" name="Picture 2">
            <a:extLst>
              <a:ext uri="{FF2B5EF4-FFF2-40B4-BE49-F238E27FC236}">
                <a16:creationId xmlns:a16="http://schemas.microsoft.com/office/drawing/2014/main" xmlns="" id="{AEB87B84-5969-497E-8FE0-1C308FDAD4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9255" y="3341742"/>
            <a:ext cx="5794745" cy="30552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4513200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EDFF28-4829-4D8F-8C06-09229B4CA9D3}"/>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Raster scan system:-</a:t>
            </a:r>
            <a:endParaRPr lang="en-IN" dirty="0"/>
          </a:p>
        </p:txBody>
      </p:sp>
      <p:sp>
        <p:nvSpPr>
          <p:cNvPr id="3" name="Content Placeholder 2">
            <a:extLst>
              <a:ext uri="{FF2B5EF4-FFF2-40B4-BE49-F238E27FC236}">
                <a16:creationId xmlns:a16="http://schemas.microsoft.com/office/drawing/2014/main" xmlns="" id="{0297D2A5-7233-49FE-967E-AA51D5ED0C62}"/>
              </a:ext>
            </a:extLst>
          </p:cNvPr>
          <p:cNvSpPr>
            <a:spLocks noGrp="1"/>
          </p:cNvSpPr>
          <p:nvPr>
            <p:ph idx="1"/>
          </p:nvPr>
        </p:nvSpPr>
        <p:spPr/>
        <p:txBody>
          <a:bodyPr/>
          <a:lstStyle/>
          <a:p>
            <a:endParaRPr lang="en-IN" dirty="0"/>
          </a:p>
        </p:txBody>
      </p:sp>
      <p:pic>
        <p:nvPicPr>
          <p:cNvPr id="3074" name="Picture 2" descr="short note on Raster Technique.">
            <a:extLst>
              <a:ext uri="{FF2B5EF4-FFF2-40B4-BE49-F238E27FC236}">
                <a16:creationId xmlns:a16="http://schemas.microsoft.com/office/drawing/2014/main" xmlns="" id="{FA12328A-27EE-4F69-93E2-46BEBA613D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7898" y="2278650"/>
            <a:ext cx="7283302" cy="3976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0755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B0A950-B29A-4228-B29B-3149363E3BE3}"/>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3. Virtual Reality Environment</a:t>
            </a:r>
          </a:p>
        </p:txBody>
      </p:sp>
      <p:sp>
        <p:nvSpPr>
          <p:cNvPr id="4" name="Content Placeholder 3">
            <a:extLst>
              <a:ext uri="{FF2B5EF4-FFF2-40B4-BE49-F238E27FC236}">
                <a16:creationId xmlns:a16="http://schemas.microsoft.com/office/drawing/2014/main" xmlns="" id="{EEA547C9-C743-48BE-A986-EB469E65322B}"/>
              </a:ext>
            </a:extLst>
          </p:cNvPr>
          <p:cNvSpPr>
            <a:spLocks noGrp="1"/>
          </p:cNvSpPr>
          <p:nvPr>
            <p:ph idx="1"/>
          </p:nvPr>
        </p:nvSpPr>
        <p:spPr/>
        <p:txBody>
          <a:bodyPr/>
          <a:lstStyle/>
          <a:p>
            <a:r>
              <a:rPr lang="en-IN" dirty="0">
                <a:latin typeface="Times New Roman" panose="02020603050405020304" pitchFamily="18" charset="0"/>
                <a:cs typeface="Times New Roman" panose="02020603050405020304" pitchFamily="18" charset="0"/>
              </a:rPr>
              <a:t>User interact with objects in 3D environment</a:t>
            </a:r>
          </a:p>
          <a:p>
            <a:r>
              <a:rPr lang="en-IN" dirty="0">
                <a:latin typeface="Times New Roman" panose="02020603050405020304" pitchFamily="18" charset="0"/>
                <a:cs typeface="Times New Roman" panose="02020603050405020304" pitchFamily="18" charset="0"/>
              </a:rPr>
              <a:t>Headset and controller is used</a:t>
            </a:r>
          </a:p>
          <a:p>
            <a:endParaRPr lang="en-IN" dirty="0"/>
          </a:p>
        </p:txBody>
      </p:sp>
      <p:pic>
        <p:nvPicPr>
          <p:cNvPr id="6" name="Picture 2" descr="Virtual reality - Wikipedia">
            <a:extLst>
              <a:ext uri="{FF2B5EF4-FFF2-40B4-BE49-F238E27FC236}">
                <a16:creationId xmlns:a16="http://schemas.microsoft.com/office/drawing/2014/main" xmlns="" id="{A795181A-18A9-4A2F-9C60-CFF9787E9D2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7214215" y="2439027"/>
            <a:ext cx="4403405" cy="330255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Oculus Quest All-in-One VR Gaming System - 64GB (128 GB): Amazon.in: Video  Games">
            <a:extLst>
              <a:ext uri="{FF2B5EF4-FFF2-40B4-BE49-F238E27FC236}">
                <a16:creationId xmlns:a16="http://schemas.microsoft.com/office/drawing/2014/main" xmlns="" id="{08F73253-C129-4186-9A81-DC8364CCD0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1460" y="2854325"/>
            <a:ext cx="4403405" cy="3084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6201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1FCFD08-330E-4160-808E-3FF890B6FC82}"/>
              </a:ext>
            </a:extLst>
          </p:cNvPr>
          <p:cNvSpPr>
            <a:spLocks noGrp="1"/>
          </p:cNvSpPr>
          <p:nvPr>
            <p:ph type="title"/>
          </p:nvPr>
        </p:nvSpPr>
        <p:spPr/>
        <p:txBody>
          <a:bodyPr>
            <a:normAutofit/>
          </a:bodyPr>
          <a:lstStyle/>
          <a:p>
            <a:r>
              <a:rPr lang="en-IN" b="1" i="0" u="none" strike="noStrike" baseline="0" dirty="0">
                <a:latin typeface="Times New Roman" panose="02020603050405020304" pitchFamily="18" charset="0"/>
                <a:cs typeface="Times New Roman" panose="02020603050405020304" pitchFamily="18" charset="0"/>
              </a:rPr>
              <a:t>Video Controller</a:t>
            </a:r>
            <a:endParaRPr lang="en-IN" b="1" dirty="0">
              <a:latin typeface="Times New Roman" panose="02020603050405020304" pitchFamily="18" charset="0"/>
              <a:cs typeface="Times New Roman" panose="02020603050405020304" pitchFamily="18" charset="0"/>
            </a:endParaRPr>
          </a:p>
        </p:txBody>
      </p:sp>
      <p:pic>
        <p:nvPicPr>
          <p:cNvPr id="4" name="Picture 2">
            <a:extLst>
              <a:ext uri="{FF2B5EF4-FFF2-40B4-BE49-F238E27FC236}">
                <a16:creationId xmlns:a16="http://schemas.microsoft.com/office/drawing/2014/main" xmlns="" id="{BE8B33B3-B21F-4409-8471-43F6BEEC5F9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38413" y="1825625"/>
            <a:ext cx="7315173" cy="43513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9233139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64AD8BF-1ABA-4D96-B7C7-68B6FAC4BDBB}"/>
              </a:ext>
            </a:extLst>
          </p:cNvPr>
          <p:cNvSpPr>
            <a:spLocks noGrp="1"/>
          </p:cNvSpPr>
          <p:nvPr>
            <p:ph type="title"/>
          </p:nvPr>
        </p:nvSpPr>
        <p:spPr/>
        <p:txBody>
          <a:bodyPr/>
          <a:lstStyle/>
          <a:p>
            <a:r>
              <a:rPr lang="en-IN" b="1" i="0" u="none" strike="noStrike" baseline="0" dirty="0">
                <a:latin typeface="Times New Roman" panose="02020603050405020304" pitchFamily="18" charset="0"/>
                <a:cs typeface="Times New Roman" panose="02020603050405020304" pitchFamily="18" charset="0"/>
              </a:rPr>
              <a:t>Video Controller</a:t>
            </a:r>
            <a:endParaRPr lang="en-IN" dirty="0"/>
          </a:p>
        </p:txBody>
      </p:sp>
      <p:sp>
        <p:nvSpPr>
          <p:cNvPr id="3" name="Content Placeholder 2">
            <a:extLst>
              <a:ext uri="{FF2B5EF4-FFF2-40B4-BE49-F238E27FC236}">
                <a16:creationId xmlns:a16="http://schemas.microsoft.com/office/drawing/2014/main" xmlns="" id="{725456B9-143C-4174-8559-9283097DAA9A}"/>
              </a:ext>
            </a:extLst>
          </p:cNvPr>
          <p:cNvSpPr>
            <a:spLocks noGrp="1"/>
          </p:cNvSpPr>
          <p:nvPr>
            <p:ph idx="1"/>
          </p:nvPr>
        </p:nvSpPr>
        <p:spPr/>
        <p:txBody>
          <a:bodyPr>
            <a:normAutofit/>
          </a:bodyPr>
          <a:lstStyle/>
          <a:p>
            <a:pPr algn="just"/>
            <a:r>
              <a:rPr lang="en-IN" sz="2400" b="1" i="0" u="none" strike="noStrike" baseline="0" dirty="0">
                <a:latin typeface="Times New Roman" panose="02020603050405020304" pitchFamily="18" charset="0"/>
                <a:cs typeface="Times New Roman" panose="02020603050405020304" pitchFamily="18" charset="0"/>
              </a:rPr>
              <a:t>A fixed </a:t>
            </a:r>
            <a:r>
              <a:rPr lang="en-IN" sz="2400" b="0" i="0" u="none" strike="noStrike" baseline="0" dirty="0">
                <a:latin typeface="Times New Roman" panose="02020603050405020304" pitchFamily="18" charset="0"/>
                <a:cs typeface="Times New Roman" panose="02020603050405020304" pitchFamily="18" charset="0"/>
              </a:rPr>
              <a:t>area of the system memory is reserved for the frame buffer, and the video controller is given direct access to the frame-buffer memory.</a:t>
            </a:r>
          </a:p>
          <a:p>
            <a:pPr algn="just"/>
            <a:r>
              <a:rPr lang="en-IN" sz="2400" b="0" i="0" u="none" strike="noStrike" baseline="0" dirty="0">
                <a:latin typeface="Times New Roman" panose="02020603050405020304" pitchFamily="18" charset="0"/>
                <a:cs typeface="Times New Roman" panose="02020603050405020304" pitchFamily="18" charset="0"/>
              </a:rPr>
              <a:t>Frame-buffer locations, and the corresponding </a:t>
            </a:r>
            <a:r>
              <a:rPr lang="en-IN" sz="2400" b="1" i="0" u="none" strike="noStrike" baseline="0" dirty="0">
                <a:latin typeface="Times New Roman" panose="02020603050405020304" pitchFamily="18" charset="0"/>
                <a:cs typeface="Times New Roman" panose="02020603050405020304" pitchFamily="18" charset="0"/>
              </a:rPr>
              <a:t>screen </a:t>
            </a:r>
            <a:r>
              <a:rPr lang="en-IN" sz="2400" b="0" i="0" u="none" strike="noStrike" baseline="0" dirty="0">
                <a:latin typeface="Times New Roman" panose="02020603050405020304" pitchFamily="18" charset="0"/>
                <a:cs typeface="Times New Roman" panose="02020603050405020304" pitchFamily="18" charset="0"/>
              </a:rPr>
              <a:t>positions, are referenced in Cartesian coordinates.</a:t>
            </a:r>
          </a:p>
          <a:p>
            <a:pPr algn="just"/>
            <a:r>
              <a:rPr lang="en-IN" sz="2400" b="0" i="0" u="none" strike="noStrike" baseline="0" dirty="0">
                <a:latin typeface="Times New Roman" panose="02020603050405020304" pitchFamily="18" charset="0"/>
                <a:cs typeface="Times New Roman" panose="02020603050405020304" pitchFamily="18" charset="0"/>
              </a:rPr>
              <a:t>For many graphics monitors, the coordinate ori</a:t>
            </a:r>
            <a:r>
              <a:rPr lang="en-IN" sz="2400" dirty="0">
                <a:latin typeface="Times New Roman" panose="02020603050405020304" pitchFamily="18" charset="0"/>
                <a:cs typeface="Times New Roman" panose="02020603050405020304" pitchFamily="18" charset="0"/>
              </a:rPr>
              <a:t>ginated</a:t>
            </a:r>
            <a:r>
              <a:rPr lang="en-IN" sz="2400" b="0" i="0" u="none" strike="noStrike" baseline="0" dirty="0">
                <a:latin typeface="Times New Roman" panose="02020603050405020304" pitchFamily="18" charset="0"/>
                <a:cs typeface="Times New Roman" panose="02020603050405020304" pitchFamily="18" charset="0"/>
              </a:rPr>
              <a:t> is defined at the lower left screen corner . </a:t>
            </a:r>
          </a:p>
          <a:p>
            <a:pPr algn="just"/>
            <a:r>
              <a:rPr lang="en-IN" sz="2400" b="0" i="0" u="none" strike="noStrike" baseline="0" dirty="0">
                <a:latin typeface="Times New Roman" panose="02020603050405020304" pitchFamily="18" charset="0"/>
                <a:cs typeface="Times New Roman" panose="02020603050405020304" pitchFamily="18" charset="0"/>
              </a:rPr>
              <a:t>The screen surface is then represented as the first quadrant of a two-dimensional system, with positive </a:t>
            </a:r>
            <a:r>
              <a:rPr lang="en-IN" sz="2400" b="1" i="1" u="none" strike="noStrike" baseline="0" dirty="0">
                <a:latin typeface="Times New Roman" panose="02020603050405020304" pitchFamily="18" charset="0"/>
                <a:cs typeface="Times New Roman" panose="02020603050405020304" pitchFamily="18" charset="0"/>
              </a:rPr>
              <a:t>x </a:t>
            </a:r>
            <a:r>
              <a:rPr lang="en-IN" sz="2400" b="0" i="0" u="none" strike="noStrike" baseline="0" dirty="0">
                <a:latin typeface="Times New Roman" panose="02020603050405020304" pitchFamily="18" charset="0"/>
                <a:cs typeface="Times New Roman" panose="02020603050405020304" pitchFamily="18" charset="0"/>
              </a:rPr>
              <a:t>values increasing to the right and positive y values increasing from bottom to top. </a:t>
            </a:r>
          </a:p>
          <a:p>
            <a:pPr algn="just"/>
            <a:r>
              <a:rPr lang="en-IN" sz="2400" b="0" i="0" u="none" strike="noStrike" baseline="0" dirty="0">
                <a:latin typeface="Times New Roman" panose="02020603050405020304" pitchFamily="18" charset="0"/>
              </a:rPr>
              <a:t>A number of other operations can be performed by the video controller, besides the basic refreshing operations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51845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CC2A74-0F85-41A7-8447-769C7D3085F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DCFAE369-BC3A-480B-A54E-D3AE886C8800}"/>
              </a:ext>
            </a:extLst>
          </p:cNvPr>
          <p:cNvSpPr>
            <a:spLocks noGrp="1"/>
          </p:cNvSpPr>
          <p:nvPr>
            <p:ph idx="1"/>
          </p:nvPr>
        </p:nvSpPr>
        <p:spPr/>
        <p:txBody>
          <a:bodyPr/>
          <a:lstStyle/>
          <a:p>
            <a:endParaRPr lang="en-IN" dirty="0"/>
          </a:p>
        </p:txBody>
      </p:sp>
      <p:pic>
        <p:nvPicPr>
          <p:cNvPr id="1026" name="Picture 2" descr="Two Dimensional Coordinate Geometry | Formulas &amp; Example">
            <a:extLst>
              <a:ext uri="{FF2B5EF4-FFF2-40B4-BE49-F238E27FC236}">
                <a16:creationId xmlns:a16="http://schemas.microsoft.com/office/drawing/2014/main" xmlns="" id="{9EF3BA6A-3D4B-4CD7-AC9E-EEFADD1D1C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2096" y="1825625"/>
            <a:ext cx="5487544" cy="4039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14647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CBB5CF5-31B7-4947-9C62-348B7BEF9788}"/>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Co-ordinate system </a:t>
            </a:r>
          </a:p>
        </p:txBody>
      </p:sp>
      <p:pic>
        <p:nvPicPr>
          <p:cNvPr id="6146" name="Picture 2" descr="Introduction to Computer Graphics, Section 2.1 -- Pixels, Coordinates, and  Colors">
            <a:extLst>
              <a:ext uri="{FF2B5EF4-FFF2-40B4-BE49-F238E27FC236}">
                <a16:creationId xmlns:a16="http://schemas.microsoft.com/office/drawing/2014/main" xmlns="" id="{9330C8AF-3225-4E9E-A1D2-F6BA88098B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2889" y="1943765"/>
            <a:ext cx="5283607" cy="240495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oordinate System and Units | Adafruit GFX Graphics Library | Adafruit  Learning System">
            <a:extLst>
              <a:ext uri="{FF2B5EF4-FFF2-40B4-BE49-F238E27FC236}">
                <a16:creationId xmlns:a16="http://schemas.microsoft.com/office/drawing/2014/main" xmlns="" id="{CCC96AC1-EAB4-4508-B332-B957D6CBFD4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864203" y="1943765"/>
            <a:ext cx="3886200" cy="291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408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A11A9D-CF93-44B5-8A96-3CFB63347CB8}"/>
              </a:ext>
            </a:extLst>
          </p:cNvPr>
          <p:cNvSpPr>
            <a:spLocks noGrp="1"/>
          </p:cNvSpPr>
          <p:nvPr>
            <p:ph type="title"/>
          </p:nvPr>
        </p:nvSpPr>
        <p:spPr/>
        <p:txBody>
          <a:bodyPr>
            <a:normAutofit/>
          </a:bodyPr>
          <a:lstStyle/>
          <a:p>
            <a:r>
              <a:rPr lang="en-IN" b="1" i="0" u="none" strike="noStrike" baseline="0" dirty="0">
                <a:latin typeface="Times New Roman" panose="02020603050405020304" pitchFamily="18" charset="0"/>
                <a:cs typeface="Times New Roman" panose="02020603050405020304" pitchFamily="18" charset="0"/>
              </a:rPr>
              <a:t>Raster-Scan Display Processor</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663A9CFA-140E-40A3-91DE-8AD632946CED}"/>
              </a:ext>
            </a:extLst>
          </p:cNvPr>
          <p:cNvSpPr>
            <a:spLocks noGrp="1"/>
          </p:cNvSpPr>
          <p:nvPr>
            <p:ph idx="1"/>
          </p:nvPr>
        </p:nvSpPr>
        <p:spPr/>
        <p:txBody>
          <a:bodyPr>
            <a:normAutofit fontScale="92500" lnSpcReduction="10000"/>
          </a:bodyPr>
          <a:lstStyle/>
          <a:p>
            <a:pPr algn="just"/>
            <a:r>
              <a:rPr lang="en-IN" sz="2400" b="1" i="0" u="none" strike="noStrike" baseline="0" dirty="0">
                <a:latin typeface="Times New Roman" panose="02020603050405020304" pitchFamily="18" charset="0"/>
                <a:cs typeface="Times New Roman" panose="02020603050405020304" pitchFamily="18" charset="0"/>
              </a:rPr>
              <a:t>display processor</a:t>
            </a:r>
            <a:r>
              <a:rPr lang="en-IN" sz="2400" b="0" i="0" u="none" strike="noStrike" baseline="0" dirty="0">
                <a:latin typeface="Times New Roman" panose="02020603050405020304" pitchFamily="18" charset="0"/>
                <a:cs typeface="Times New Roman" panose="02020603050405020304" pitchFamily="18" charset="0"/>
              </a:rPr>
              <a:t>, sometimes referred to as a </a:t>
            </a:r>
            <a:r>
              <a:rPr lang="en-IN" sz="2400" b="1" i="0" u="none" strike="noStrike" baseline="0" dirty="0">
                <a:latin typeface="Times New Roman" panose="02020603050405020304" pitchFamily="18" charset="0"/>
                <a:cs typeface="Times New Roman" panose="02020603050405020304" pitchFamily="18" charset="0"/>
              </a:rPr>
              <a:t>graphics controller or a display coprocessor. </a:t>
            </a:r>
          </a:p>
          <a:p>
            <a:pPr algn="just"/>
            <a:r>
              <a:rPr lang="en-IN" sz="2400" b="0" i="0" u="none" strike="noStrike" baseline="0" dirty="0">
                <a:latin typeface="Times New Roman" panose="02020603050405020304" pitchFamily="18" charset="0"/>
                <a:cs typeface="Times New Roman" panose="02020603050405020304" pitchFamily="18" charset="0"/>
              </a:rPr>
              <a:t>The purpose of the display processor is to free the CPU from the graphics chores.</a:t>
            </a:r>
          </a:p>
          <a:p>
            <a:pPr algn="just"/>
            <a:r>
              <a:rPr lang="en-IN" sz="2400" b="0" i="0" u="none" strike="noStrike" baseline="0" dirty="0">
                <a:latin typeface="Times New Roman" panose="02020603050405020304" pitchFamily="18" charset="0"/>
                <a:cs typeface="Times New Roman" panose="02020603050405020304" pitchFamily="18" charset="0"/>
              </a:rPr>
              <a:t> In addition to the system memory, a separate display processor</a:t>
            </a:r>
            <a:r>
              <a:rPr lang="en-IN" sz="2400" dirty="0">
                <a:latin typeface="Times New Roman" panose="02020603050405020304" pitchFamily="18" charset="0"/>
                <a:cs typeface="Times New Roman" panose="02020603050405020304" pitchFamily="18" charset="0"/>
              </a:rPr>
              <a:t> </a:t>
            </a:r>
            <a:r>
              <a:rPr lang="en-IN" sz="2400" b="0" i="0" u="none" strike="noStrike" baseline="0" dirty="0">
                <a:latin typeface="Times New Roman" panose="02020603050405020304" pitchFamily="18" charset="0"/>
                <a:cs typeface="Times New Roman" panose="02020603050405020304" pitchFamily="18" charset="0"/>
              </a:rPr>
              <a:t>memory area can </a:t>
            </a:r>
            <a:r>
              <a:rPr lang="en-IN" sz="2400" i="0" u="none" strike="noStrike" baseline="0" dirty="0">
                <a:latin typeface="Times New Roman" panose="02020603050405020304" pitchFamily="18" charset="0"/>
                <a:cs typeface="Times New Roman" panose="02020603050405020304" pitchFamily="18" charset="0"/>
              </a:rPr>
              <a:t>also</a:t>
            </a:r>
            <a:r>
              <a:rPr lang="en-IN" sz="2400" b="1" i="0" u="none" strike="noStrike" baseline="0" dirty="0">
                <a:latin typeface="Times New Roman" panose="02020603050405020304" pitchFamily="18" charset="0"/>
                <a:cs typeface="Times New Roman" panose="02020603050405020304" pitchFamily="18" charset="0"/>
              </a:rPr>
              <a:t> </a:t>
            </a:r>
            <a:r>
              <a:rPr lang="en-IN" sz="2400" b="0" i="0" u="none" strike="noStrike" baseline="0" dirty="0">
                <a:latin typeface="Times New Roman" panose="02020603050405020304" pitchFamily="18" charset="0"/>
                <a:cs typeface="Times New Roman" panose="02020603050405020304" pitchFamily="18" charset="0"/>
              </a:rPr>
              <a:t>be provided.</a:t>
            </a:r>
          </a:p>
          <a:p>
            <a:pPr algn="just"/>
            <a:r>
              <a:rPr lang="en-IN" sz="2400" b="0" i="0" u="none" strike="noStrike" baseline="0" dirty="0">
                <a:latin typeface="Times New Roman" panose="02020603050405020304" pitchFamily="18" charset="0"/>
                <a:cs typeface="Times New Roman" panose="02020603050405020304" pitchFamily="18" charset="0"/>
              </a:rPr>
              <a:t>A major task of the display </a:t>
            </a:r>
            <a:r>
              <a:rPr lang="en-IN" sz="2400" dirty="0">
                <a:latin typeface="Times New Roman" panose="02020603050405020304" pitchFamily="18" charset="0"/>
                <a:cs typeface="Times New Roman" panose="02020603050405020304" pitchFamily="18" charset="0"/>
              </a:rPr>
              <a:t>pro</a:t>
            </a:r>
            <a:r>
              <a:rPr lang="en-IN" sz="2400" b="0" i="0" u="none" strike="noStrike" baseline="0" dirty="0">
                <a:latin typeface="Times New Roman" panose="02020603050405020304" pitchFamily="18" charset="0"/>
                <a:cs typeface="Times New Roman" panose="02020603050405020304" pitchFamily="18" charset="0"/>
              </a:rPr>
              <a:t>cessor is digitizing a picture definition given in an application program into a set of pixel-intensity values for storage in the frame buffer. This digitization process is called </a:t>
            </a:r>
            <a:r>
              <a:rPr lang="en-IN" sz="2400" b="1" i="0" u="none" strike="noStrike" baseline="0" dirty="0">
                <a:latin typeface="Times New Roman" panose="02020603050405020304" pitchFamily="18" charset="0"/>
                <a:cs typeface="Times New Roman" panose="02020603050405020304" pitchFamily="18" charset="0"/>
              </a:rPr>
              <a:t>scan conversion</a:t>
            </a:r>
            <a:r>
              <a:rPr lang="en-IN" sz="1800" b="1" i="0" u="none" strike="noStrike" baseline="0" dirty="0">
                <a:latin typeface="Times New Roman" panose="02020603050405020304" pitchFamily="18" charset="0"/>
              </a:rPr>
              <a:t>. </a:t>
            </a:r>
          </a:p>
          <a:p>
            <a:pPr algn="just"/>
            <a:r>
              <a:rPr lang="en-IN" sz="2400" b="0" i="0" u="none" strike="noStrike" baseline="0" dirty="0">
                <a:latin typeface="Times New Roman" panose="02020603050405020304" pitchFamily="18" charset="0"/>
              </a:rPr>
              <a:t>Display processors are also designed to perform a number of additional operations. </a:t>
            </a:r>
          </a:p>
          <a:p>
            <a:pPr algn="just"/>
            <a:r>
              <a:rPr lang="en-IN" sz="2400" b="0" i="0" u="none" strike="noStrike" baseline="0" dirty="0">
                <a:latin typeface="Times New Roman" panose="02020603050405020304" pitchFamily="18" charset="0"/>
              </a:rPr>
              <a:t>These functions include generating various line styles (dashed, dotted, or solid), displaying colour areas, and performing certain transformations and manipulations on displayed objects. Also, display </a:t>
            </a:r>
            <a:r>
              <a:rPr lang="en-IN" sz="2400" dirty="0">
                <a:latin typeface="Times New Roman" panose="02020603050405020304" pitchFamily="18" charset="0"/>
              </a:rPr>
              <a:t>proc</a:t>
            </a:r>
            <a:r>
              <a:rPr lang="en-IN" sz="2400" b="0" i="0" u="none" strike="noStrike" baseline="0" dirty="0">
                <a:latin typeface="Times New Roman" panose="02020603050405020304" pitchFamily="18" charset="0"/>
              </a:rPr>
              <a:t>essors are typically designed to interface with interactive input devices, such as a mouse.</a:t>
            </a:r>
            <a:endParaRPr lang="en-IN" sz="2400" b="1" dirty="0"/>
          </a:p>
        </p:txBody>
      </p:sp>
    </p:spTree>
    <p:extLst>
      <p:ext uri="{BB962C8B-B14F-4D97-AF65-F5344CB8AC3E}">
        <p14:creationId xmlns:p14="http://schemas.microsoft.com/office/powerpoint/2010/main" val="29851497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6D11C7-A6D6-439D-B6A7-C5A3F2CDFCE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B24EFE22-EE94-4496-A054-BF3F36EF87D1}"/>
              </a:ext>
            </a:extLst>
          </p:cNvPr>
          <p:cNvSpPr>
            <a:spLocks noGrp="1"/>
          </p:cNvSpPr>
          <p:nvPr>
            <p:ph idx="1"/>
          </p:nvPr>
        </p:nvSpPr>
        <p:spPr/>
        <p:txBody>
          <a:bodyPr/>
          <a:lstStyle/>
          <a:p>
            <a:endParaRPr lang="en-IN" dirty="0"/>
          </a:p>
        </p:txBody>
      </p:sp>
      <p:pic>
        <p:nvPicPr>
          <p:cNvPr id="4" name="Picture 2">
            <a:extLst>
              <a:ext uri="{FF2B5EF4-FFF2-40B4-BE49-F238E27FC236}">
                <a16:creationId xmlns:a16="http://schemas.microsoft.com/office/drawing/2014/main" xmlns="" id="{31BA5AA5-0161-4BF3-97E9-3D3649AB67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4748" y="224631"/>
            <a:ext cx="8001000" cy="64087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8350768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5EC180-7815-485A-AB6E-F2D5013CCD63}"/>
              </a:ext>
            </a:extLst>
          </p:cNvPr>
          <p:cNvSpPr>
            <a:spLocks noGrp="1"/>
          </p:cNvSpPr>
          <p:nvPr>
            <p:ph type="title"/>
          </p:nvPr>
        </p:nvSpPr>
        <p:spPr/>
        <p:txBody>
          <a:bodyPr/>
          <a:lstStyle/>
          <a:p>
            <a:r>
              <a:rPr lang="en-US" altLang="en-US" sz="4400" b="1" dirty="0">
                <a:latin typeface="Times New Roman" panose="02020603050405020304" pitchFamily="18" charset="0"/>
                <a:cs typeface="Times New Roman" panose="02020603050405020304" pitchFamily="18" charset="0"/>
              </a:rPr>
              <a:t>Random Scan Systems</a:t>
            </a:r>
            <a:r>
              <a:rPr lang="en-US" altLang="en-US" sz="4400" dirty="0">
                <a:solidFill>
                  <a:srgbClr val="696464"/>
                </a:solidFill>
                <a:latin typeface="Franklin Gothic Book" panose="020B0503020102020204" pitchFamily="34" charset="0"/>
              </a:rPr>
              <a:t/>
            </a:r>
            <a:br>
              <a:rPr lang="en-US" altLang="en-US" sz="4400" dirty="0">
                <a:solidFill>
                  <a:srgbClr val="696464"/>
                </a:solidFill>
                <a:latin typeface="Franklin Gothic Book" panose="020B0503020102020204" pitchFamily="34" charset="0"/>
              </a:rPr>
            </a:br>
            <a:endParaRPr lang="en-IN" dirty="0"/>
          </a:p>
        </p:txBody>
      </p:sp>
      <p:sp>
        <p:nvSpPr>
          <p:cNvPr id="3" name="Content Placeholder 2">
            <a:extLst>
              <a:ext uri="{FF2B5EF4-FFF2-40B4-BE49-F238E27FC236}">
                <a16:creationId xmlns:a16="http://schemas.microsoft.com/office/drawing/2014/main" xmlns="" id="{3B3E1D2A-F7F0-4718-93F0-5DB21EA4B13D}"/>
              </a:ext>
            </a:extLst>
          </p:cNvPr>
          <p:cNvSpPr>
            <a:spLocks noGrp="1"/>
          </p:cNvSpPr>
          <p:nvPr>
            <p:ph idx="1"/>
          </p:nvPr>
        </p:nvSpPr>
        <p:spPr/>
        <p:txBody>
          <a:bodyPr>
            <a:normAutofit/>
          </a:bodyPr>
          <a:lstStyle/>
          <a:p>
            <a:pPr algn="just"/>
            <a:r>
              <a:rPr lang="en-IN" sz="2400" b="0" i="0" u="none" strike="noStrike" baseline="0" dirty="0">
                <a:latin typeface="Times New Roman" panose="02020603050405020304" pitchFamily="18" charset="0"/>
              </a:rPr>
              <a:t>An application program is input and stored in the system memory along with a graphics package. </a:t>
            </a:r>
          </a:p>
          <a:p>
            <a:pPr algn="just"/>
            <a:r>
              <a:rPr lang="en-IN" sz="2400" b="0" i="0" u="none" strike="noStrike" baseline="0" dirty="0">
                <a:latin typeface="Times New Roman" panose="02020603050405020304" pitchFamily="18" charset="0"/>
              </a:rPr>
              <a:t>Graphics commands in the application program are translated by the graphics package into a display file stored in the system memory. </a:t>
            </a:r>
          </a:p>
          <a:p>
            <a:pPr algn="just"/>
            <a:r>
              <a:rPr lang="en-IN" sz="2400" b="0" i="0" u="none" strike="noStrike" baseline="0" dirty="0">
                <a:latin typeface="Times New Roman" panose="02020603050405020304" pitchFamily="18" charset="0"/>
              </a:rPr>
              <a:t>This display file is then accessed by the display processor to refresh the screen. </a:t>
            </a:r>
          </a:p>
          <a:p>
            <a:pPr algn="just"/>
            <a:r>
              <a:rPr lang="en-IN" sz="2400" b="0" i="0" u="none" strike="noStrike" baseline="0" dirty="0">
                <a:latin typeface="Times New Roman" panose="02020603050405020304" pitchFamily="18" charset="0"/>
              </a:rPr>
              <a:t>The display processor cycles through each command in the display file program once during every refresh cycle. </a:t>
            </a:r>
          </a:p>
          <a:p>
            <a:pPr algn="just"/>
            <a:r>
              <a:rPr lang="en-IN" sz="2400" b="0" i="0" u="none" strike="noStrike" baseline="0" dirty="0">
                <a:latin typeface="Times New Roman" panose="02020603050405020304" pitchFamily="18" charset="0"/>
              </a:rPr>
              <a:t>Sometimes the display processor in a random-scan system is referred to as a </a:t>
            </a:r>
            <a:r>
              <a:rPr lang="en-IN" sz="2400" b="1" i="0" u="none" strike="noStrike" baseline="0" dirty="0">
                <a:latin typeface="Times New Roman" panose="02020603050405020304" pitchFamily="18" charset="0"/>
              </a:rPr>
              <a:t>display processing unit or a graphics controller</a:t>
            </a:r>
            <a:endParaRPr lang="en-IN" sz="2400" b="1" dirty="0"/>
          </a:p>
        </p:txBody>
      </p:sp>
    </p:spTree>
    <p:extLst>
      <p:ext uri="{BB962C8B-B14F-4D97-AF65-F5344CB8AC3E}">
        <p14:creationId xmlns:p14="http://schemas.microsoft.com/office/powerpoint/2010/main" val="42422389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C09CE6-9135-4661-9655-A4AB9593D29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695FB499-7752-46CC-9321-8638F68E59B5}"/>
              </a:ext>
            </a:extLst>
          </p:cNvPr>
          <p:cNvSpPr>
            <a:spLocks noGrp="1"/>
          </p:cNvSpPr>
          <p:nvPr>
            <p:ph idx="1"/>
          </p:nvPr>
        </p:nvSpPr>
        <p:spPr/>
        <p:txBody>
          <a:bodyPr/>
          <a:lstStyle/>
          <a:p>
            <a:endParaRPr lang="en-IN" dirty="0"/>
          </a:p>
        </p:txBody>
      </p:sp>
      <p:pic>
        <p:nvPicPr>
          <p:cNvPr id="4" name="Picture 2">
            <a:extLst>
              <a:ext uri="{FF2B5EF4-FFF2-40B4-BE49-F238E27FC236}">
                <a16:creationId xmlns:a16="http://schemas.microsoft.com/office/drawing/2014/main" xmlns="" id="{A7FAFECB-811F-4829-8528-BED2B6835C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4751" y="0"/>
            <a:ext cx="9562989" cy="62293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297032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1C84F2-F972-4EEE-B17A-E17A8A71B896}"/>
              </a:ext>
            </a:extLst>
          </p:cNvPr>
          <p:cNvSpPr>
            <a:spLocks noGrp="1"/>
          </p:cNvSpPr>
          <p:nvPr>
            <p:ph type="title"/>
          </p:nvPr>
        </p:nvSpPr>
        <p:spPr/>
        <p:txBody>
          <a:bodyPr/>
          <a:lstStyle/>
          <a:p>
            <a:r>
              <a:rPr lang="en-US" altLang="en-US" sz="4400" b="1" dirty="0">
                <a:latin typeface="Times New Roman" panose="02020603050405020304" pitchFamily="18" charset="0"/>
                <a:cs typeface="Times New Roman" panose="02020603050405020304" pitchFamily="18" charset="0"/>
              </a:rPr>
              <a:t>Random Scan Systems</a:t>
            </a:r>
            <a:endParaRPr lang="en-IN" dirty="0"/>
          </a:p>
        </p:txBody>
      </p:sp>
      <p:sp>
        <p:nvSpPr>
          <p:cNvPr id="3" name="Content Placeholder 2">
            <a:extLst>
              <a:ext uri="{FF2B5EF4-FFF2-40B4-BE49-F238E27FC236}">
                <a16:creationId xmlns:a16="http://schemas.microsoft.com/office/drawing/2014/main" xmlns="" id="{06DC31EC-50E8-438F-AD61-D3D3E5E36F80}"/>
              </a:ext>
            </a:extLst>
          </p:cNvPr>
          <p:cNvSpPr>
            <a:spLocks noGrp="1"/>
          </p:cNvSpPr>
          <p:nvPr>
            <p:ph idx="1"/>
          </p:nvPr>
        </p:nvSpPr>
        <p:spPr/>
        <p:txBody>
          <a:bodyPr>
            <a:normAutofit/>
          </a:bodyPr>
          <a:lstStyle/>
          <a:p>
            <a:pPr algn="just"/>
            <a:r>
              <a:rPr lang="en-IN" sz="2400" b="0" i="0" u="none" strike="noStrike" baseline="0" dirty="0">
                <a:latin typeface="Times New Roman" panose="02020603050405020304" pitchFamily="18" charset="0"/>
                <a:cs typeface="Times New Roman" panose="02020603050405020304" pitchFamily="18" charset="0"/>
              </a:rPr>
              <a:t>Graphics patterns are drawn on a random-scan system by directing the electron beam along the component lines of the picture. </a:t>
            </a:r>
            <a:endParaRPr lang="en-IN" sz="2400" dirty="0">
              <a:latin typeface="Times New Roman" panose="02020603050405020304" pitchFamily="18" charset="0"/>
              <a:cs typeface="Times New Roman" panose="02020603050405020304" pitchFamily="18" charset="0"/>
            </a:endParaRPr>
          </a:p>
          <a:p>
            <a:pPr algn="just"/>
            <a:r>
              <a:rPr lang="en-IN" sz="2400" b="1" i="0" u="none" strike="noStrike" baseline="0" dirty="0">
                <a:latin typeface="Times New Roman" panose="02020603050405020304" pitchFamily="18" charset="0"/>
                <a:cs typeface="Times New Roman" panose="02020603050405020304" pitchFamily="18" charset="0"/>
              </a:rPr>
              <a:t>Lines </a:t>
            </a:r>
            <a:r>
              <a:rPr lang="en-IN" sz="2400" b="0" i="0" u="none" strike="noStrike" baseline="0" dirty="0">
                <a:latin typeface="Times New Roman" panose="02020603050405020304" pitchFamily="18" charset="0"/>
                <a:cs typeface="Times New Roman" panose="02020603050405020304" pitchFamily="18" charset="0"/>
              </a:rPr>
              <a:t>are defined by the </a:t>
            </a:r>
            <a:r>
              <a:rPr lang="en-IN" sz="2400" b="1" i="0" u="none" strike="noStrike" baseline="0" dirty="0">
                <a:latin typeface="Times New Roman" panose="02020603050405020304" pitchFamily="18" charset="0"/>
                <a:cs typeface="Times New Roman" panose="02020603050405020304" pitchFamily="18" charset="0"/>
              </a:rPr>
              <a:t>Graphics Monitors </a:t>
            </a:r>
            <a:r>
              <a:rPr lang="en-IN" sz="2400" b="0" i="0" u="none" strike="noStrike" baseline="0" dirty="0">
                <a:latin typeface="Times New Roman" panose="02020603050405020304" pitchFamily="18" charset="0"/>
                <a:cs typeface="Times New Roman" panose="02020603050405020304" pitchFamily="18" charset="0"/>
              </a:rPr>
              <a:t>values for their coordinate endpoints, and these input coordinate values are converted to </a:t>
            </a:r>
            <a:r>
              <a:rPr lang="en-IN" sz="2400" b="1" i="0" u="none" strike="noStrike" baseline="0" dirty="0">
                <a:latin typeface="Times New Roman" panose="02020603050405020304" pitchFamily="18" charset="0"/>
                <a:cs typeface="Times New Roman" panose="02020603050405020304" pitchFamily="18" charset="0"/>
              </a:rPr>
              <a:t>x </a:t>
            </a:r>
            <a:r>
              <a:rPr lang="en-IN" sz="2400" b="0" i="0" u="none" strike="noStrike" baseline="0" dirty="0">
                <a:latin typeface="Times New Roman" panose="02020603050405020304" pitchFamily="18" charset="0"/>
                <a:cs typeface="Times New Roman" panose="02020603050405020304" pitchFamily="18" charset="0"/>
              </a:rPr>
              <a:t>and y deflection voltages. </a:t>
            </a:r>
          </a:p>
          <a:p>
            <a:pPr algn="just"/>
            <a:r>
              <a:rPr lang="en-IN" sz="2400" b="1" i="0" u="none" strike="noStrike" baseline="0" dirty="0">
                <a:latin typeface="Times New Roman" panose="02020603050405020304" pitchFamily="18" charset="0"/>
                <a:cs typeface="Times New Roman" panose="02020603050405020304" pitchFamily="18" charset="0"/>
              </a:rPr>
              <a:t>A </a:t>
            </a:r>
            <a:r>
              <a:rPr lang="en-IN" sz="2400" b="0" i="0" u="none" strike="noStrike" baseline="0" dirty="0">
                <a:latin typeface="Times New Roman" panose="02020603050405020304" pitchFamily="18" charset="0"/>
                <a:cs typeface="Times New Roman" panose="02020603050405020304" pitchFamily="18" charset="0"/>
              </a:rPr>
              <a:t>scene is then drawn one line at a time by positioning the beam to fill in the line between specified endpoints.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39678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3AD73F-49B0-423C-A671-D5457A628DDC}"/>
              </a:ext>
            </a:extLst>
          </p:cNvPr>
          <p:cNvSpPr>
            <a:spLocks noGrp="1"/>
          </p:cNvSpPr>
          <p:nvPr>
            <p:ph type="title"/>
          </p:nvPr>
        </p:nvSpPr>
        <p:spPr/>
        <p:txBody>
          <a:bodyPr/>
          <a:lstStyle/>
          <a:p>
            <a:r>
              <a:rPr lang="en-US" altLang="en-US" sz="4400" b="1" dirty="0">
                <a:latin typeface="Times New Roman" panose="02020603050405020304" pitchFamily="18" charset="0"/>
                <a:cs typeface="Times New Roman" panose="02020603050405020304" pitchFamily="18" charset="0"/>
              </a:rPr>
              <a:t>Color CRT Monitors</a:t>
            </a:r>
            <a:r>
              <a:rPr lang="en-US" altLang="en-US" sz="4400" dirty="0">
                <a:solidFill>
                  <a:srgbClr val="696464"/>
                </a:solidFill>
                <a:latin typeface="Franklin Gothic Book" panose="020B0503020102020204" pitchFamily="34" charset="0"/>
              </a:rPr>
              <a:t/>
            </a:r>
            <a:br>
              <a:rPr lang="en-US" altLang="en-US" sz="4400" dirty="0">
                <a:solidFill>
                  <a:srgbClr val="696464"/>
                </a:solidFill>
                <a:latin typeface="Franklin Gothic Book" panose="020B0503020102020204" pitchFamily="34" charset="0"/>
              </a:rPr>
            </a:br>
            <a:endParaRPr lang="en-IN" dirty="0"/>
          </a:p>
        </p:txBody>
      </p:sp>
      <p:sp>
        <p:nvSpPr>
          <p:cNvPr id="3" name="Content Placeholder 2">
            <a:extLst>
              <a:ext uri="{FF2B5EF4-FFF2-40B4-BE49-F238E27FC236}">
                <a16:creationId xmlns:a16="http://schemas.microsoft.com/office/drawing/2014/main" xmlns="" id="{55C8DFA2-1773-4878-B5AE-9DF9C7B6F119}"/>
              </a:ext>
            </a:extLst>
          </p:cNvPr>
          <p:cNvSpPr>
            <a:spLocks noGrp="1"/>
          </p:cNvSpPr>
          <p:nvPr>
            <p:ph idx="1"/>
          </p:nvPr>
        </p:nvSpPr>
        <p:spPr/>
        <p:txBody>
          <a:bodyPr>
            <a:normAutofit/>
          </a:bodyPr>
          <a:lstStyle/>
          <a:p>
            <a:pPr algn="just"/>
            <a:r>
              <a:rPr lang="en-IN" b="1" i="0" u="none" strike="noStrike" baseline="0" dirty="0">
                <a:latin typeface="Times New Roman" panose="02020603050405020304" pitchFamily="18" charset="0"/>
                <a:cs typeface="Times New Roman" panose="02020603050405020304" pitchFamily="18" charset="0"/>
              </a:rPr>
              <a:t>A </a:t>
            </a:r>
            <a:r>
              <a:rPr lang="en-IN" b="0" i="0" u="none" strike="noStrike" baseline="0" dirty="0">
                <a:latin typeface="Times New Roman" panose="02020603050405020304" pitchFamily="18" charset="0"/>
                <a:cs typeface="Times New Roman" panose="02020603050405020304" pitchFamily="18" charset="0"/>
              </a:rPr>
              <a:t>CRT monitor displays colour pictures by using a combination of phosphors that emit different-coloured light. </a:t>
            </a:r>
          </a:p>
          <a:p>
            <a:pPr algn="just"/>
            <a:r>
              <a:rPr lang="en-IN" b="0" i="0" u="none" strike="noStrike" baseline="0" dirty="0">
                <a:latin typeface="Times New Roman" panose="02020603050405020304" pitchFamily="18" charset="0"/>
                <a:cs typeface="Times New Roman" panose="02020603050405020304" pitchFamily="18" charset="0"/>
              </a:rPr>
              <a:t>By combining the emitted light from the different phosphors, a range of colours can be generated. </a:t>
            </a:r>
          </a:p>
          <a:p>
            <a:pPr algn="just"/>
            <a:r>
              <a:rPr lang="en-IN" b="0" i="0" u="none" strike="noStrike" baseline="0" dirty="0">
                <a:latin typeface="Times New Roman" panose="02020603050405020304" pitchFamily="18" charset="0"/>
                <a:cs typeface="Times New Roman" panose="02020603050405020304" pitchFamily="18" charset="0"/>
              </a:rPr>
              <a:t>The two basic techniques for producing colour displays with a CRT are </a:t>
            </a:r>
          </a:p>
          <a:p>
            <a:pPr lvl="1" algn="just"/>
            <a:r>
              <a:rPr lang="en-IN" b="1" dirty="0">
                <a:latin typeface="Times New Roman" panose="02020603050405020304" pitchFamily="18" charset="0"/>
                <a:cs typeface="Times New Roman" panose="02020603050405020304" pitchFamily="18" charset="0"/>
              </a:rPr>
              <a:t>T</a:t>
            </a:r>
            <a:r>
              <a:rPr lang="en-IN" b="1" i="0" u="none" strike="noStrike" baseline="0" dirty="0">
                <a:latin typeface="Times New Roman" panose="02020603050405020304" pitchFamily="18" charset="0"/>
                <a:cs typeface="Times New Roman" panose="02020603050405020304" pitchFamily="18" charset="0"/>
              </a:rPr>
              <a:t>he beam-penetration method </a:t>
            </a:r>
          </a:p>
          <a:p>
            <a:pPr lvl="1" algn="just"/>
            <a:r>
              <a:rPr lang="en-IN" b="1" i="0" u="none" strike="noStrike" baseline="0" dirty="0">
                <a:latin typeface="Times New Roman" panose="02020603050405020304" pitchFamily="18" charset="0"/>
                <a:cs typeface="Times New Roman" panose="02020603050405020304" pitchFamily="18" charset="0"/>
              </a:rPr>
              <a:t>The shadow-mask method</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8659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B48B5EB-3FE6-4584-87EB-D2CD435BB951}"/>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4. Data Visualization</a:t>
            </a:r>
          </a:p>
        </p:txBody>
      </p:sp>
      <p:sp>
        <p:nvSpPr>
          <p:cNvPr id="3" name="Content Placeholder 2">
            <a:extLst>
              <a:ext uri="{FF2B5EF4-FFF2-40B4-BE49-F238E27FC236}">
                <a16:creationId xmlns:a16="http://schemas.microsoft.com/office/drawing/2014/main" xmlns="" id="{5CDE5115-308D-4D28-A9AF-9F878FD92137}"/>
              </a:ext>
            </a:extLst>
          </p:cNvPr>
          <p:cNvSpPr>
            <a:spLocks noGrp="1"/>
          </p:cNvSpPr>
          <p:nvPr>
            <p:ph idx="1"/>
          </p:nvPr>
        </p:nvSpPr>
        <p:spPr>
          <a:xfrm>
            <a:off x="807632" y="1964745"/>
            <a:ext cx="10546168" cy="4212218"/>
          </a:xfrm>
        </p:spPr>
        <p:txBody>
          <a:bodyPr/>
          <a:lstStyle/>
          <a:p>
            <a:pPr algn="just"/>
            <a:r>
              <a:rPr lang="en-IN" dirty="0">
                <a:latin typeface="Times New Roman" panose="02020603050405020304" pitchFamily="18" charset="0"/>
                <a:cs typeface="Times New Roman" panose="02020603050405020304" pitchFamily="18" charset="0"/>
              </a:rPr>
              <a:t>Producing graphical representation for engineering, scientific and medical data sets and processes. </a:t>
            </a:r>
          </a:p>
          <a:p>
            <a:pPr algn="just"/>
            <a:r>
              <a:rPr lang="en-IN" dirty="0">
                <a:latin typeface="Times New Roman" panose="02020603050405020304" pitchFamily="18" charset="0"/>
                <a:cs typeface="Times New Roman" panose="02020603050405020304" pitchFamily="18" charset="0"/>
              </a:rPr>
              <a:t>Used by researchers and analysts.</a:t>
            </a:r>
          </a:p>
          <a:p>
            <a:endParaRPr lang="en-IN" dirty="0"/>
          </a:p>
        </p:txBody>
      </p:sp>
      <p:pic>
        <p:nvPicPr>
          <p:cNvPr id="5122" name="Picture 2" descr="What is Scientific Visualization? Definition and FAQs | OmniSci">
            <a:extLst>
              <a:ext uri="{FF2B5EF4-FFF2-40B4-BE49-F238E27FC236}">
                <a16:creationId xmlns:a16="http://schemas.microsoft.com/office/drawing/2014/main" xmlns="" id="{55071A3E-AB01-4FB5-AFB5-CF59E1A984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4192" y="3429000"/>
            <a:ext cx="3923306" cy="262092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Medical Data Visualization by Yongzhen on Dribbble">
            <a:extLst>
              <a:ext uri="{FF2B5EF4-FFF2-40B4-BE49-F238E27FC236}">
                <a16:creationId xmlns:a16="http://schemas.microsoft.com/office/drawing/2014/main" xmlns="" id="{C0865EFD-21E9-4183-AED5-21F11A73238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15753" y="3429000"/>
            <a:ext cx="3607294" cy="2705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6774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4C4716-DCE0-496E-96A4-D62B928CFB83}"/>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T</a:t>
            </a:r>
            <a:r>
              <a:rPr lang="en-IN" b="1" i="0" u="none" strike="noStrike" baseline="0" dirty="0">
                <a:latin typeface="Times New Roman" panose="02020603050405020304" pitchFamily="18" charset="0"/>
                <a:cs typeface="Times New Roman" panose="02020603050405020304" pitchFamily="18" charset="0"/>
              </a:rPr>
              <a:t>he beam-penetration method </a:t>
            </a:r>
            <a:br>
              <a:rPr lang="en-IN" b="1" i="0" u="none" strike="noStrike" baseline="0"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xmlns="" id="{A4F3553D-7CF8-400F-B0A3-3560348CDF97}"/>
              </a:ext>
            </a:extLst>
          </p:cNvPr>
          <p:cNvSpPr>
            <a:spLocks noGrp="1"/>
          </p:cNvSpPr>
          <p:nvPr>
            <p:ph idx="1"/>
          </p:nvPr>
        </p:nvSpPr>
        <p:spPr/>
        <p:txBody>
          <a:bodyPr>
            <a:noAutofit/>
          </a:bodyPr>
          <a:lstStyle/>
          <a:p>
            <a:pPr algn="just"/>
            <a:r>
              <a:rPr lang="en-IN" sz="2400" b="0" i="0" u="none" strike="noStrike" baseline="0" dirty="0">
                <a:latin typeface="Times New Roman" panose="02020603050405020304" pitchFamily="18" charset="0"/>
                <a:cs typeface="Times New Roman" panose="02020603050405020304" pitchFamily="18" charset="0"/>
              </a:rPr>
              <a:t>The beam-penetration method for displaying colour pictures has been used with </a:t>
            </a:r>
            <a:r>
              <a:rPr lang="en-IN" sz="2400" b="1" i="0" u="none" strike="noStrike" baseline="0" dirty="0">
                <a:latin typeface="Times New Roman" panose="02020603050405020304" pitchFamily="18" charset="0"/>
                <a:cs typeface="Times New Roman" panose="02020603050405020304" pitchFamily="18" charset="0"/>
              </a:rPr>
              <a:t>random-scan monitors. </a:t>
            </a:r>
          </a:p>
          <a:p>
            <a:pPr algn="just"/>
            <a:r>
              <a:rPr lang="en-IN" sz="2400" b="0" i="0" u="none" strike="noStrike" baseline="0" dirty="0">
                <a:latin typeface="Times New Roman" panose="02020603050405020304" pitchFamily="18" charset="0"/>
                <a:cs typeface="Times New Roman" panose="02020603050405020304" pitchFamily="18" charset="0"/>
              </a:rPr>
              <a:t>Two layers of phosphor, usually red and green, are coated onto the inside of the CRT screen.</a:t>
            </a:r>
          </a:p>
          <a:p>
            <a:pPr algn="just"/>
            <a:r>
              <a:rPr lang="en-IN" sz="2400" b="0" i="0" u="none" strike="noStrike" baseline="0" dirty="0">
                <a:latin typeface="Times New Roman" panose="02020603050405020304" pitchFamily="18" charset="0"/>
                <a:cs typeface="Times New Roman" panose="02020603050405020304" pitchFamily="18" charset="0"/>
              </a:rPr>
              <a:t>the displayed colour depends on how far the electron beam penetrates into the phosphor layers. </a:t>
            </a:r>
          </a:p>
          <a:p>
            <a:pPr algn="just"/>
            <a:r>
              <a:rPr lang="en-IN" sz="2400" b="0" i="0" u="none" strike="noStrike" baseline="0" dirty="0">
                <a:latin typeface="Times New Roman" panose="02020603050405020304" pitchFamily="18" charset="0"/>
                <a:cs typeface="Times New Roman" panose="02020603050405020304" pitchFamily="18" charset="0"/>
              </a:rPr>
              <a:t>A beam of slow electrons excites only the outer </a:t>
            </a:r>
            <a:r>
              <a:rPr lang="en-IN" sz="2400" b="1" i="0" u="none" strike="noStrike" baseline="0" dirty="0">
                <a:latin typeface="Times New Roman" panose="02020603050405020304" pitchFamily="18" charset="0"/>
                <a:cs typeface="Times New Roman" panose="02020603050405020304" pitchFamily="18" charset="0"/>
              </a:rPr>
              <a:t>red </a:t>
            </a:r>
            <a:r>
              <a:rPr lang="en-IN" sz="2400" b="0" i="0" u="none" strike="noStrike" baseline="0" dirty="0">
                <a:latin typeface="Times New Roman" panose="02020603050405020304" pitchFamily="18" charset="0"/>
                <a:cs typeface="Times New Roman" panose="02020603050405020304" pitchFamily="18" charset="0"/>
              </a:rPr>
              <a:t>layer. </a:t>
            </a:r>
            <a:r>
              <a:rPr lang="en-IN" sz="2400" b="1" i="0" u="none" strike="noStrike" baseline="0" dirty="0">
                <a:latin typeface="Times New Roman" panose="02020603050405020304" pitchFamily="18" charset="0"/>
                <a:cs typeface="Times New Roman" panose="02020603050405020304" pitchFamily="18" charset="0"/>
              </a:rPr>
              <a:t>A </a:t>
            </a:r>
            <a:r>
              <a:rPr lang="en-IN" sz="2400" b="0" i="0" u="none" strike="noStrike" baseline="0" dirty="0">
                <a:latin typeface="Times New Roman" panose="02020603050405020304" pitchFamily="18" charset="0"/>
                <a:cs typeface="Times New Roman" panose="02020603050405020304" pitchFamily="18" charset="0"/>
              </a:rPr>
              <a:t>beam of very fast electrons penetrates through the </a:t>
            </a:r>
            <a:r>
              <a:rPr lang="en-IN" sz="2400" b="1" i="0" u="none" strike="noStrike" baseline="0" dirty="0">
                <a:latin typeface="Times New Roman" panose="02020603050405020304" pitchFamily="18" charset="0"/>
                <a:cs typeface="Times New Roman" panose="02020603050405020304" pitchFamily="18" charset="0"/>
              </a:rPr>
              <a:t>red </a:t>
            </a:r>
            <a:r>
              <a:rPr lang="en-IN" sz="2400" b="0" i="0" u="none" strike="noStrike" baseline="0" dirty="0">
                <a:latin typeface="Times New Roman" panose="02020603050405020304" pitchFamily="18" charset="0"/>
                <a:cs typeface="Times New Roman" panose="02020603050405020304" pitchFamily="18" charset="0"/>
              </a:rPr>
              <a:t>layer and excites the inner green layer. </a:t>
            </a:r>
          </a:p>
          <a:p>
            <a:pPr algn="just"/>
            <a:r>
              <a:rPr lang="en-IN" sz="2400" b="0" i="0" u="none" strike="noStrike" baseline="0" dirty="0">
                <a:latin typeface="Times New Roman" panose="02020603050405020304" pitchFamily="18" charset="0"/>
                <a:cs typeface="Times New Roman" panose="02020603050405020304" pitchFamily="18" charset="0"/>
              </a:rPr>
              <a:t>At </a:t>
            </a:r>
            <a:r>
              <a:rPr lang="en-IN" sz="2400" b="1" i="0" u="none" strike="noStrike" baseline="0" dirty="0">
                <a:latin typeface="Times New Roman" panose="02020603050405020304" pitchFamily="18" charset="0"/>
                <a:cs typeface="Times New Roman" panose="02020603050405020304" pitchFamily="18" charset="0"/>
              </a:rPr>
              <a:t>intermediate beam speeds</a:t>
            </a:r>
            <a:r>
              <a:rPr lang="en-IN" sz="2400" b="0" i="0" u="none" strike="noStrike" baseline="0" dirty="0">
                <a:latin typeface="Times New Roman" panose="02020603050405020304" pitchFamily="18" charset="0"/>
                <a:cs typeface="Times New Roman" panose="02020603050405020304" pitchFamily="18" charset="0"/>
              </a:rPr>
              <a:t>, combinations of red and green light are emitted to show two additional colours, </a:t>
            </a:r>
            <a:r>
              <a:rPr lang="en-IN" sz="2400" b="1" i="0" u="none" strike="noStrike" baseline="0" dirty="0">
                <a:latin typeface="Times New Roman" panose="02020603050405020304" pitchFamily="18" charset="0"/>
                <a:cs typeface="Times New Roman" panose="02020603050405020304" pitchFamily="18" charset="0"/>
              </a:rPr>
              <a:t>orange and yellow</a:t>
            </a:r>
            <a:r>
              <a:rPr lang="en-IN" sz="2400" b="0" i="0" u="none" strike="noStrike" baseline="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862300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7EB3BD-2A29-4154-A642-B6D2464F0B68}"/>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T</a:t>
            </a:r>
            <a:r>
              <a:rPr lang="en-IN" b="1" i="0" u="none" strike="noStrike" baseline="0" dirty="0">
                <a:latin typeface="Times New Roman" panose="02020603050405020304" pitchFamily="18" charset="0"/>
                <a:cs typeface="Times New Roman" panose="02020603050405020304" pitchFamily="18" charset="0"/>
              </a:rPr>
              <a:t>he beam-penetration method</a:t>
            </a:r>
            <a:endParaRPr lang="en-IN" dirty="0"/>
          </a:p>
        </p:txBody>
      </p:sp>
      <p:sp>
        <p:nvSpPr>
          <p:cNvPr id="3" name="Content Placeholder 2">
            <a:extLst>
              <a:ext uri="{FF2B5EF4-FFF2-40B4-BE49-F238E27FC236}">
                <a16:creationId xmlns:a16="http://schemas.microsoft.com/office/drawing/2014/main" xmlns="" id="{F7FF728C-8B52-479A-8DCC-85E112AE6C8D}"/>
              </a:ext>
            </a:extLst>
          </p:cNvPr>
          <p:cNvSpPr>
            <a:spLocks noGrp="1"/>
          </p:cNvSpPr>
          <p:nvPr>
            <p:ph idx="1"/>
          </p:nvPr>
        </p:nvSpPr>
        <p:spPr/>
        <p:txBody>
          <a:bodyPr/>
          <a:lstStyle/>
          <a:p>
            <a:pPr algn="just"/>
            <a:r>
              <a:rPr lang="en-IN" sz="2800" b="0" i="0" u="none" strike="noStrike" baseline="0" dirty="0">
                <a:latin typeface="Times New Roman" panose="02020603050405020304" pitchFamily="18" charset="0"/>
                <a:cs typeface="Times New Roman" panose="02020603050405020304" pitchFamily="18" charset="0"/>
              </a:rPr>
              <a:t>The speed of the electrons, and hence the screen colour</a:t>
            </a:r>
            <a:r>
              <a:rPr lang="en-IN" dirty="0">
                <a:latin typeface="Times New Roman" panose="02020603050405020304" pitchFamily="18" charset="0"/>
                <a:cs typeface="Times New Roman" panose="02020603050405020304" pitchFamily="18" charset="0"/>
              </a:rPr>
              <a:t> </a:t>
            </a:r>
            <a:r>
              <a:rPr lang="en-IN" sz="2800" b="0" i="0" u="none" strike="noStrike" baseline="0" dirty="0">
                <a:latin typeface="Times New Roman" panose="02020603050405020304" pitchFamily="18" charset="0"/>
                <a:cs typeface="Times New Roman" panose="02020603050405020304" pitchFamily="18" charset="0"/>
              </a:rPr>
              <a:t>at any point, is controlled by the beam-acceleration voltage. </a:t>
            </a:r>
          </a:p>
          <a:p>
            <a:pPr algn="just"/>
            <a:r>
              <a:rPr lang="en-IN" sz="2800" b="0" i="0" u="none" strike="noStrike" baseline="0" dirty="0">
                <a:latin typeface="Times New Roman" panose="02020603050405020304" pitchFamily="18" charset="0"/>
                <a:cs typeface="Times New Roman" panose="02020603050405020304" pitchFamily="18" charset="0"/>
              </a:rPr>
              <a:t>Beam penetration has been an inexpensive way to produce colour in random-scan monitors, but only four colours are possible, and the quality of pictures is not as good as with other methods</a:t>
            </a:r>
            <a:endParaRPr lang="en-IN" sz="28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4083363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2CB63C-11EA-45BA-BC87-90E4482A291F}"/>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T</a:t>
            </a:r>
            <a:r>
              <a:rPr lang="en-IN" b="1" i="0" u="none" strike="noStrike" baseline="0" dirty="0">
                <a:latin typeface="Times New Roman" panose="02020603050405020304" pitchFamily="18" charset="0"/>
                <a:cs typeface="Times New Roman" panose="02020603050405020304" pitchFamily="18" charset="0"/>
              </a:rPr>
              <a:t>he beam-penetration method</a:t>
            </a:r>
            <a:endParaRPr lang="en-IN" dirty="0"/>
          </a:p>
        </p:txBody>
      </p:sp>
      <p:sp>
        <p:nvSpPr>
          <p:cNvPr id="3" name="Content Placeholder 2">
            <a:extLst>
              <a:ext uri="{FF2B5EF4-FFF2-40B4-BE49-F238E27FC236}">
                <a16:creationId xmlns:a16="http://schemas.microsoft.com/office/drawing/2014/main" xmlns="" id="{823F3FB3-D5F3-4EAA-BB93-A79EA7417615}"/>
              </a:ext>
            </a:extLst>
          </p:cNvPr>
          <p:cNvSpPr>
            <a:spLocks noGrp="1"/>
          </p:cNvSpPr>
          <p:nvPr>
            <p:ph idx="1"/>
          </p:nvPr>
        </p:nvSpPr>
        <p:spPr/>
        <p:txBody>
          <a:bodyPr/>
          <a:lstStyle/>
          <a:p>
            <a:endParaRPr lang="en-IN" dirty="0"/>
          </a:p>
        </p:txBody>
      </p:sp>
      <p:pic>
        <p:nvPicPr>
          <p:cNvPr id="1028" name="Picture 4" descr="LECTURE 7 vector and raster differences and beam penetration method and  shadow mask in hindi / urdu - YouTube">
            <a:extLst>
              <a:ext uri="{FF2B5EF4-FFF2-40B4-BE49-F238E27FC236}">
                <a16:creationId xmlns:a16="http://schemas.microsoft.com/office/drawing/2014/main" xmlns="" id="{C2211C66-5E93-4E71-8772-001A2F39D9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6028" y="1690688"/>
            <a:ext cx="8463516" cy="4135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1970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FC0140E-7E40-4EC8-96C9-14902AE6E654}"/>
              </a:ext>
            </a:extLst>
          </p:cNvPr>
          <p:cNvSpPr>
            <a:spLocks noGrp="1"/>
          </p:cNvSpPr>
          <p:nvPr>
            <p:ph type="title"/>
          </p:nvPr>
        </p:nvSpPr>
        <p:spPr/>
        <p:txBody>
          <a:bodyPr/>
          <a:lstStyle/>
          <a:p>
            <a:r>
              <a:rPr lang="en-IN" b="1" i="0" u="none" strike="noStrike" baseline="0" dirty="0">
                <a:latin typeface="Times New Roman" panose="02020603050405020304" pitchFamily="18" charset="0"/>
                <a:cs typeface="Times New Roman" panose="02020603050405020304" pitchFamily="18" charset="0"/>
              </a:rPr>
              <a:t>The </a:t>
            </a:r>
            <a:r>
              <a:rPr lang="en-IN" b="1" dirty="0">
                <a:latin typeface="Times New Roman" panose="02020603050405020304" pitchFamily="18" charset="0"/>
                <a:cs typeface="Times New Roman" panose="02020603050405020304" pitchFamily="18" charset="0"/>
              </a:rPr>
              <a:t>Beam Penetration</a:t>
            </a:r>
            <a:r>
              <a:rPr lang="en-IN" b="1" i="0" u="none" strike="noStrike" baseline="0" dirty="0">
                <a:latin typeface="Times New Roman" panose="02020603050405020304" pitchFamily="18" charset="0"/>
                <a:cs typeface="Times New Roman" panose="02020603050405020304" pitchFamily="18" charset="0"/>
              </a:rPr>
              <a:t> method</a:t>
            </a:r>
            <a:endParaRPr lang="en-IN" dirty="0"/>
          </a:p>
        </p:txBody>
      </p:sp>
      <p:sp>
        <p:nvSpPr>
          <p:cNvPr id="3" name="Content Placeholder 2">
            <a:extLst>
              <a:ext uri="{FF2B5EF4-FFF2-40B4-BE49-F238E27FC236}">
                <a16:creationId xmlns:a16="http://schemas.microsoft.com/office/drawing/2014/main" xmlns="" id="{CF4AF094-FE4B-43E1-9E90-05BBE9702003}"/>
              </a:ext>
            </a:extLst>
          </p:cNvPr>
          <p:cNvSpPr>
            <a:spLocks noGrp="1"/>
          </p:cNvSpPr>
          <p:nvPr>
            <p:ph idx="1"/>
          </p:nvPr>
        </p:nvSpPr>
        <p:spPr/>
        <p:txBody>
          <a:bodyPr/>
          <a:lstStyle/>
          <a:p>
            <a:pPr algn="just">
              <a:spcBef>
                <a:spcPts val="575"/>
              </a:spcBef>
              <a:buClrTx/>
              <a:buSzPct val="85000"/>
              <a:buFontTx/>
              <a:buNone/>
            </a:pPr>
            <a:r>
              <a:rPr lang="en-IN" altLang="en-US" sz="2800" u="sng" dirty="0">
                <a:latin typeface="Times New Roman" panose="02020603050405020304" pitchFamily="18" charset="0"/>
                <a:cs typeface="Times New Roman" panose="02020603050405020304" pitchFamily="18" charset="0"/>
              </a:rPr>
              <a:t>Advantages</a:t>
            </a:r>
          </a:p>
          <a:p>
            <a:pPr marL="271463" indent="-269875" algn="just">
              <a:spcBef>
                <a:spcPts val="575"/>
              </a:spcBef>
              <a:buClr>
                <a:srgbClr val="D34817"/>
              </a:buClr>
              <a:buSzPct val="85000"/>
              <a:buFont typeface="Wingdings 2" panose="05020102010507070707" pitchFamily="18" charset="2"/>
              <a:buChar char=""/>
            </a:pPr>
            <a:r>
              <a:rPr lang="en-IN" altLang="en-US" sz="2800" dirty="0">
                <a:latin typeface="Times New Roman" panose="02020603050405020304" pitchFamily="18" charset="0"/>
                <a:cs typeface="Times New Roman" panose="02020603050405020304" pitchFamily="18" charset="0"/>
              </a:rPr>
              <a:t>Less expensive</a:t>
            </a:r>
          </a:p>
          <a:p>
            <a:pPr algn="just">
              <a:spcBef>
                <a:spcPts val="575"/>
              </a:spcBef>
              <a:buClrTx/>
              <a:buSzPct val="85000"/>
              <a:buFontTx/>
              <a:buNone/>
            </a:pPr>
            <a:endParaRPr lang="en-IN" altLang="en-US" sz="2800" u="sng" dirty="0">
              <a:latin typeface="Times New Roman" panose="02020603050405020304" pitchFamily="18" charset="0"/>
              <a:cs typeface="Times New Roman" panose="02020603050405020304" pitchFamily="18" charset="0"/>
            </a:endParaRPr>
          </a:p>
          <a:p>
            <a:pPr algn="just">
              <a:spcBef>
                <a:spcPts val="575"/>
              </a:spcBef>
              <a:buClrTx/>
              <a:buSzPct val="85000"/>
              <a:buFontTx/>
              <a:buNone/>
            </a:pPr>
            <a:r>
              <a:rPr lang="en-IN" altLang="en-US" sz="2800" u="sng" dirty="0">
                <a:latin typeface="Times New Roman" panose="02020603050405020304" pitchFamily="18" charset="0"/>
                <a:cs typeface="Times New Roman" panose="02020603050405020304" pitchFamily="18" charset="0"/>
              </a:rPr>
              <a:t>Disadvantages</a:t>
            </a:r>
          </a:p>
          <a:p>
            <a:pPr marL="271463" indent="-269875" algn="just">
              <a:spcBef>
                <a:spcPts val="575"/>
              </a:spcBef>
              <a:buClr>
                <a:srgbClr val="D34817"/>
              </a:buClr>
              <a:buSzPct val="85000"/>
              <a:buFont typeface="Wingdings 2" panose="05020102010507070707" pitchFamily="18" charset="2"/>
              <a:buChar char=""/>
            </a:pPr>
            <a:r>
              <a:rPr lang="en-IN" altLang="en-US" sz="2800" dirty="0">
                <a:latin typeface="Times New Roman" panose="02020603050405020304" pitchFamily="18" charset="0"/>
                <a:cs typeface="Times New Roman" panose="02020603050405020304" pitchFamily="18" charset="0"/>
              </a:rPr>
              <a:t>Quality of images are not good as comparable with other methods</a:t>
            </a:r>
          </a:p>
          <a:p>
            <a:pPr marL="271463" indent="-269875" algn="just">
              <a:spcBef>
                <a:spcPts val="575"/>
              </a:spcBef>
              <a:buClr>
                <a:srgbClr val="D34817"/>
              </a:buClr>
              <a:buSzPct val="85000"/>
              <a:buFont typeface="Wingdings 2" panose="05020102010507070707" pitchFamily="18" charset="2"/>
              <a:buChar char=""/>
            </a:pPr>
            <a:r>
              <a:rPr lang="en-IN" altLang="en-US" sz="2800" dirty="0">
                <a:latin typeface="Times New Roman" panose="02020603050405020304" pitchFamily="18" charset="0"/>
                <a:cs typeface="Times New Roman" panose="02020603050405020304" pitchFamily="18" charset="0"/>
              </a:rPr>
              <a:t>Four colours are allowed only</a:t>
            </a:r>
          </a:p>
          <a:p>
            <a:endParaRPr lang="en-IN" dirty="0"/>
          </a:p>
        </p:txBody>
      </p:sp>
    </p:spTree>
    <p:extLst>
      <p:ext uri="{BB962C8B-B14F-4D97-AF65-F5344CB8AC3E}">
        <p14:creationId xmlns:p14="http://schemas.microsoft.com/office/powerpoint/2010/main" val="25925525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7B7F36-60F9-431C-8863-60600F47FAB9}"/>
              </a:ext>
            </a:extLst>
          </p:cNvPr>
          <p:cNvSpPr>
            <a:spLocks noGrp="1"/>
          </p:cNvSpPr>
          <p:nvPr>
            <p:ph type="title"/>
          </p:nvPr>
        </p:nvSpPr>
        <p:spPr/>
        <p:txBody>
          <a:bodyPr/>
          <a:lstStyle/>
          <a:p>
            <a:r>
              <a:rPr lang="en-IN" b="1" i="0" u="none" strike="noStrike" baseline="0" dirty="0">
                <a:latin typeface="Times New Roman" panose="02020603050405020304" pitchFamily="18" charset="0"/>
                <a:cs typeface="Times New Roman" panose="02020603050405020304" pitchFamily="18" charset="0"/>
              </a:rPr>
              <a:t>The shadow-mask method</a:t>
            </a:r>
            <a:r>
              <a:rPr lang="en-IN" b="1" dirty="0">
                <a:latin typeface="Times New Roman" panose="02020603050405020304" pitchFamily="18" charset="0"/>
                <a:cs typeface="Times New Roman" panose="02020603050405020304" pitchFamily="18" charset="0"/>
              </a:rPr>
              <a:t/>
            </a:r>
            <a:br>
              <a:rPr lang="en-IN" b="1"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xmlns="" id="{3132620B-6C02-4A14-81B7-3132E9983B72}"/>
              </a:ext>
            </a:extLst>
          </p:cNvPr>
          <p:cNvSpPr>
            <a:spLocks noGrp="1"/>
          </p:cNvSpPr>
          <p:nvPr>
            <p:ph idx="1"/>
          </p:nvPr>
        </p:nvSpPr>
        <p:spPr/>
        <p:txBody>
          <a:bodyPr>
            <a:normAutofit/>
          </a:bodyPr>
          <a:lstStyle/>
          <a:p>
            <a:pPr algn="just"/>
            <a:r>
              <a:rPr lang="en-IN" sz="2400" b="0" i="0" u="none" strike="noStrike" baseline="0" dirty="0">
                <a:latin typeface="Times New Roman" panose="02020603050405020304" pitchFamily="18" charset="0"/>
                <a:cs typeface="Times New Roman" panose="02020603050405020304" pitchFamily="18" charset="0"/>
              </a:rPr>
              <a:t>Shadow-mask methods </a:t>
            </a:r>
            <a:r>
              <a:rPr lang="en-IN" sz="2400" b="1" i="0" u="none" strike="noStrike" baseline="0" dirty="0">
                <a:latin typeface="Times New Roman" panose="02020603050405020304" pitchFamily="18" charset="0"/>
                <a:cs typeface="Times New Roman" panose="02020603050405020304" pitchFamily="18" charset="0"/>
              </a:rPr>
              <a:t>are </a:t>
            </a:r>
            <a:r>
              <a:rPr lang="en-IN" sz="2400" b="0" i="0" u="none" strike="noStrike" baseline="0" dirty="0">
                <a:latin typeface="Times New Roman" panose="02020603050405020304" pitchFamily="18" charset="0"/>
                <a:cs typeface="Times New Roman" panose="02020603050405020304" pitchFamily="18" charset="0"/>
              </a:rPr>
              <a:t>commonly </a:t>
            </a:r>
            <a:r>
              <a:rPr lang="en-IN" sz="2400" b="1" i="0" u="none" strike="noStrike" baseline="0" dirty="0">
                <a:latin typeface="Times New Roman" panose="02020603050405020304" pitchFamily="18" charset="0"/>
                <a:cs typeface="Times New Roman" panose="02020603050405020304" pitchFamily="18" charset="0"/>
              </a:rPr>
              <a:t>used </a:t>
            </a:r>
            <a:r>
              <a:rPr lang="en-IN" sz="2400" b="0" i="0" u="none" strike="noStrike" baseline="0" dirty="0">
                <a:latin typeface="Times New Roman" panose="02020603050405020304" pitchFamily="18" charset="0"/>
                <a:cs typeface="Times New Roman" panose="02020603050405020304" pitchFamily="18" charset="0"/>
              </a:rPr>
              <a:t>in raster scan systems (including colour </a:t>
            </a:r>
            <a:r>
              <a:rPr lang="en-IN" sz="2400" b="1" i="0" u="none" strike="noStrike" baseline="0" dirty="0">
                <a:latin typeface="Times New Roman" panose="02020603050405020304" pitchFamily="18" charset="0"/>
                <a:cs typeface="Times New Roman" panose="02020603050405020304" pitchFamily="18" charset="0"/>
              </a:rPr>
              <a:t>TV) </a:t>
            </a:r>
            <a:r>
              <a:rPr lang="en-IN" sz="2400" b="0" i="0" u="none" strike="noStrike" baseline="0" dirty="0">
                <a:latin typeface="Times New Roman" panose="02020603050405020304" pitchFamily="18" charset="0"/>
                <a:cs typeface="Times New Roman" panose="02020603050405020304" pitchFamily="18" charset="0"/>
              </a:rPr>
              <a:t>because they produce a much wider range of colours than the beam penetration</a:t>
            </a:r>
            <a:r>
              <a:rPr lang="en-IN" sz="2400" dirty="0">
                <a:latin typeface="Times New Roman" panose="02020603050405020304" pitchFamily="18" charset="0"/>
                <a:cs typeface="Times New Roman" panose="02020603050405020304" pitchFamily="18" charset="0"/>
              </a:rPr>
              <a:t> </a:t>
            </a:r>
            <a:r>
              <a:rPr lang="en-IN" sz="2400" b="0" i="0" u="none" strike="noStrike" baseline="0" dirty="0">
                <a:latin typeface="Times New Roman" panose="02020603050405020304" pitchFamily="18" charset="0"/>
                <a:cs typeface="Times New Roman" panose="02020603050405020304" pitchFamily="18" charset="0"/>
              </a:rPr>
              <a:t>method.</a:t>
            </a:r>
          </a:p>
          <a:p>
            <a:pPr algn="just"/>
            <a:r>
              <a:rPr lang="en-IN" sz="2400" b="0" i="0" u="none" strike="noStrike" baseline="0" dirty="0">
                <a:latin typeface="Times New Roman" panose="02020603050405020304" pitchFamily="18" charset="0"/>
                <a:cs typeface="Times New Roman" panose="02020603050405020304" pitchFamily="18" charset="0"/>
              </a:rPr>
              <a:t> A shadow-mask CRT has three phosphor colour dots at each pixel position. One phosphor dot emits a </a:t>
            </a:r>
            <a:r>
              <a:rPr lang="en-IN" sz="2400" b="1" i="0" u="none" strike="noStrike" baseline="0" dirty="0">
                <a:latin typeface="Times New Roman" panose="02020603050405020304" pitchFamily="18" charset="0"/>
                <a:cs typeface="Times New Roman" panose="02020603050405020304" pitchFamily="18" charset="0"/>
              </a:rPr>
              <a:t>red </a:t>
            </a:r>
            <a:r>
              <a:rPr lang="en-IN" sz="2400" b="0" i="0" u="none" strike="noStrike" baseline="0" dirty="0">
                <a:latin typeface="Times New Roman" panose="02020603050405020304" pitchFamily="18" charset="0"/>
                <a:cs typeface="Times New Roman" panose="02020603050405020304" pitchFamily="18" charset="0"/>
              </a:rPr>
              <a:t>light, another emits a green light, and the third emits a blue light. </a:t>
            </a:r>
          </a:p>
          <a:p>
            <a:pPr algn="just"/>
            <a:r>
              <a:rPr lang="en-IN" sz="2400" i="0" u="none" strike="noStrike" baseline="0" dirty="0">
                <a:latin typeface="Times New Roman" panose="02020603050405020304" pitchFamily="18" charset="0"/>
                <a:cs typeface="Times New Roman" panose="02020603050405020304" pitchFamily="18" charset="0"/>
              </a:rPr>
              <a:t>This type </a:t>
            </a:r>
            <a:r>
              <a:rPr lang="en-IN" sz="2400" b="0" i="0" u="none" strike="noStrike" baseline="0" dirty="0">
                <a:latin typeface="Times New Roman" panose="02020603050405020304" pitchFamily="18" charset="0"/>
                <a:cs typeface="Times New Roman" panose="02020603050405020304" pitchFamily="18" charset="0"/>
              </a:rPr>
              <a:t>of CRT has three electron guns, one for each colour dot, and a shadow-mask grid just behind the phosphor-coated screen.</a:t>
            </a:r>
          </a:p>
          <a:p>
            <a:pPr algn="just"/>
            <a:r>
              <a:rPr lang="en-IN" sz="2400" b="0" i="0" u="none" strike="noStrike" baseline="0" dirty="0">
                <a:latin typeface="Times New Roman" panose="02020603050405020304" pitchFamily="18" charset="0"/>
              </a:rPr>
              <a:t>The three electron beams are deflected and focused as a group onto the shadow mask, which contains a series of holes aligned with the phosphor-dot patterns.</a:t>
            </a:r>
          </a:p>
          <a:p>
            <a:pPr marL="0" indent="0" algn="l">
              <a:buNone/>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54252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F2E8C5-CB27-44FD-A417-56F1A6735A3F}"/>
              </a:ext>
            </a:extLst>
          </p:cNvPr>
          <p:cNvSpPr>
            <a:spLocks noGrp="1"/>
          </p:cNvSpPr>
          <p:nvPr>
            <p:ph type="title"/>
          </p:nvPr>
        </p:nvSpPr>
        <p:spPr/>
        <p:txBody>
          <a:bodyPr/>
          <a:lstStyle/>
          <a:p>
            <a:r>
              <a:rPr lang="en-IN" b="1" i="0" u="none" strike="noStrike" baseline="0" dirty="0">
                <a:latin typeface="Times New Roman" panose="02020603050405020304" pitchFamily="18" charset="0"/>
                <a:cs typeface="Times New Roman" panose="02020603050405020304" pitchFamily="18" charset="0"/>
              </a:rPr>
              <a:t>The shadow-mask method</a:t>
            </a:r>
            <a:endParaRPr lang="en-IN" dirty="0"/>
          </a:p>
        </p:txBody>
      </p:sp>
      <p:sp>
        <p:nvSpPr>
          <p:cNvPr id="3" name="Content Placeholder 2">
            <a:extLst>
              <a:ext uri="{FF2B5EF4-FFF2-40B4-BE49-F238E27FC236}">
                <a16:creationId xmlns:a16="http://schemas.microsoft.com/office/drawing/2014/main" xmlns="" id="{AE76C68B-3A2E-4B9C-9ACF-2AE3B524AE52}"/>
              </a:ext>
            </a:extLst>
          </p:cNvPr>
          <p:cNvSpPr>
            <a:spLocks noGrp="1"/>
          </p:cNvSpPr>
          <p:nvPr>
            <p:ph idx="1"/>
          </p:nvPr>
        </p:nvSpPr>
        <p:spPr/>
        <p:txBody>
          <a:bodyPr>
            <a:normAutofit/>
          </a:bodyPr>
          <a:lstStyle/>
          <a:p>
            <a:pPr algn="just"/>
            <a:r>
              <a:rPr lang="en-IN" sz="2400" b="0" i="0" u="none" strike="noStrike" baseline="0" dirty="0">
                <a:latin typeface="Times New Roman" panose="02020603050405020304" pitchFamily="18" charset="0"/>
                <a:cs typeface="Times New Roman" panose="02020603050405020304" pitchFamily="18" charset="0"/>
              </a:rPr>
              <a:t>When the three beams pass through a hole in the shadow mask, they activate a dot triangle, which appears as a small colour spot on the screen. </a:t>
            </a:r>
          </a:p>
          <a:p>
            <a:pPr algn="just"/>
            <a:r>
              <a:rPr lang="en-IN" sz="2400" b="0" i="0" u="none" strike="noStrike" baseline="0" dirty="0">
                <a:latin typeface="Times New Roman" panose="02020603050405020304" pitchFamily="18" charset="0"/>
                <a:cs typeface="Times New Roman" panose="02020603050405020304" pitchFamily="18" charset="0"/>
              </a:rPr>
              <a:t>The phosphor dots in the triangles are arranged so that each electron beam can activate only its corresponding colour dot when it passes through the shadow mask. </a:t>
            </a:r>
          </a:p>
          <a:p>
            <a:pPr algn="just"/>
            <a:r>
              <a:rPr lang="en-IN" sz="2400" b="0" i="0" u="none" strike="noStrike" baseline="0" dirty="0">
                <a:latin typeface="Times New Roman" panose="02020603050405020304" pitchFamily="18" charset="0"/>
                <a:cs typeface="Times New Roman" panose="02020603050405020304" pitchFamily="18" charset="0"/>
              </a:rPr>
              <a:t>Another configuration for the three electron guns is an </a:t>
            </a:r>
            <a:r>
              <a:rPr lang="en-IN" sz="2400" b="1" i="1" u="none" strike="noStrike" baseline="0" dirty="0">
                <a:latin typeface="Times New Roman" panose="02020603050405020304" pitchFamily="18" charset="0"/>
                <a:cs typeface="Times New Roman" panose="02020603050405020304" pitchFamily="18" charset="0"/>
              </a:rPr>
              <a:t>in-line </a:t>
            </a:r>
            <a:r>
              <a:rPr lang="en-IN" sz="2400" b="0" i="0" u="none" strike="noStrike" baseline="0" dirty="0">
                <a:latin typeface="Times New Roman" panose="02020603050405020304" pitchFamily="18" charset="0"/>
                <a:cs typeface="Times New Roman" panose="02020603050405020304" pitchFamily="18" charset="0"/>
              </a:rPr>
              <a:t>arrangement in which the three electron guns, and the corresponding red-green-blue colour dots on the screen, are aligned along one scan line instead of in a triangular pattern.</a:t>
            </a:r>
          </a:p>
          <a:p>
            <a:pPr algn="just"/>
            <a:r>
              <a:rPr lang="en-IN" sz="2400" b="0" i="0" u="none" strike="noStrike" baseline="0" dirty="0">
                <a:latin typeface="Times New Roman" panose="02020603050405020304" pitchFamily="18" charset="0"/>
                <a:cs typeface="Times New Roman" panose="02020603050405020304" pitchFamily="18" charset="0"/>
              </a:rPr>
              <a:t> This in-line arrangement of electron guns is easier to keep in alignment and is commonly used in high-resolution colour CRTs.</a:t>
            </a:r>
            <a:endParaRPr lang="en-IN" sz="24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8918449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8A32DD-3722-49B7-8B44-39D5D3CD6763}"/>
              </a:ext>
            </a:extLst>
          </p:cNvPr>
          <p:cNvSpPr>
            <a:spLocks noGrp="1"/>
          </p:cNvSpPr>
          <p:nvPr>
            <p:ph type="title"/>
          </p:nvPr>
        </p:nvSpPr>
        <p:spPr/>
        <p:txBody>
          <a:bodyPr/>
          <a:lstStyle/>
          <a:p>
            <a:r>
              <a:rPr lang="en-IN" b="1" i="0" u="none" strike="noStrike" baseline="0" dirty="0">
                <a:latin typeface="Times New Roman" panose="02020603050405020304" pitchFamily="18" charset="0"/>
                <a:cs typeface="Times New Roman" panose="02020603050405020304" pitchFamily="18" charset="0"/>
              </a:rPr>
              <a:t>The shadow-mask method</a:t>
            </a:r>
            <a:endParaRPr lang="en-IN" dirty="0"/>
          </a:p>
        </p:txBody>
      </p:sp>
      <p:pic>
        <p:nvPicPr>
          <p:cNvPr id="2050" name="Picture 2" descr="Computer Graphics Color CRT Monitors - javatpoint">
            <a:extLst>
              <a:ext uri="{FF2B5EF4-FFF2-40B4-BE49-F238E27FC236}">
                <a16:creationId xmlns:a16="http://schemas.microsoft.com/office/drawing/2014/main" xmlns="" id="{8B6DC542-8ABA-440B-8919-DCE6512DFFB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71702" y="2062165"/>
            <a:ext cx="5944430" cy="34104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olor CRT Monitors(Shadow Mask Method) ~ COMPUTER SCIENCE HUB">
            <a:extLst>
              <a:ext uri="{FF2B5EF4-FFF2-40B4-BE49-F238E27FC236}">
                <a16:creationId xmlns:a16="http://schemas.microsoft.com/office/drawing/2014/main" xmlns="" id="{A2BB924F-5497-4D9A-A39D-55143578B6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9796" y="2147777"/>
            <a:ext cx="5069110" cy="200988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hadow mask - Wikipedia">
            <a:extLst>
              <a:ext uri="{FF2B5EF4-FFF2-40B4-BE49-F238E27FC236}">
                <a16:creationId xmlns:a16="http://schemas.microsoft.com/office/drawing/2014/main" xmlns="" id="{7EA913F7-928D-4F48-9457-5B6AB4A5CB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7500" y="4448966"/>
            <a:ext cx="4604380" cy="2218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1624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747FC22-226A-4462-A22D-60A56EF6C148}"/>
              </a:ext>
            </a:extLst>
          </p:cNvPr>
          <p:cNvSpPr>
            <a:spLocks noGrp="1"/>
          </p:cNvSpPr>
          <p:nvPr>
            <p:ph type="title"/>
          </p:nvPr>
        </p:nvSpPr>
        <p:spPr/>
        <p:txBody>
          <a:bodyPr/>
          <a:lstStyle/>
          <a:p>
            <a:r>
              <a:rPr lang="en-IN" b="1" i="0" u="none" strike="noStrike" baseline="0" dirty="0">
                <a:latin typeface="Times New Roman" panose="02020603050405020304" pitchFamily="18" charset="0"/>
                <a:cs typeface="Times New Roman" panose="02020603050405020304" pitchFamily="18" charset="0"/>
              </a:rPr>
              <a:t>The shadow-mask method</a:t>
            </a:r>
            <a:endParaRPr lang="en-IN" dirty="0"/>
          </a:p>
        </p:txBody>
      </p:sp>
      <p:sp>
        <p:nvSpPr>
          <p:cNvPr id="3" name="Content Placeholder 2">
            <a:extLst>
              <a:ext uri="{FF2B5EF4-FFF2-40B4-BE49-F238E27FC236}">
                <a16:creationId xmlns:a16="http://schemas.microsoft.com/office/drawing/2014/main" xmlns="" id="{DA54F954-37B6-43C7-9B9E-9926EF9193AE}"/>
              </a:ext>
            </a:extLst>
          </p:cNvPr>
          <p:cNvSpPr>
            <a:spLocks noGrp="1"/>
          </p:cNvSpPr>
          <p:nvPr>
            <p:ph idx="1"/>
          </p:nvPr>
        </p:nvSpPr>
        <p:spPr/>
        <p:txBody>
          <a:bodyPr>
            <a:noAutofit/>
          </a:bodyPr>
          <a:lstStyle/>
          <a:p>
            <a:pPr algn="just"/>
            <a:r>
              <a:rPr lang="en-IN" sz="2000" b="0" i="0" u="none" strike="noStrike" baseline="0" dirty="0">
                <a:latin typeface="Times New Roman" panose="02020603050405020304" pitchFamily="18" charset="0"/>
                <a:cs typeface="Times New Roman" panose="02020603050405020304" pitchFamily="18" charset="0"/>
              </a:rPr>
              <a:t>We obtain colour variations in a shadow-mask CRT by varying the intensity levels of the three electron beams. By turning off the </a:t>
            </a:r>
            <a:r>
              <a:rPr lang="en-IN" sz="2000" b="1" i="0" u="none" strike="noStrike" baseline="0" dirty="0">
                <a:latin typeface="Times New Roman" panose="02020603050405020304" pitchFamily="18" charset="0"/>
                <a:cs typeface="Times New Roman" panose="02020603050405020304" pitchFamily="18" charset="0"/>
              </a:rPr>
              <a:t>red </a:t>
            </a:r>
            <a:r>
              <a:rPr lang="en-IN" sz="2000" b="0" i="0" u="none" strike="noStrike" baseline="0" dirty="0">
                <a:latin typeface="Times New Roman" panose="02020603050405020304" pitchFamily="18" charset="0"/>
                <a:cs typeface="Times New Roman" panose="02020603050405020304" pitchFamily="18" charset="0"/>
              </a:rPr>
              <a:t>and green </a:t>
            </a:r>
            <a:r>
              <a:rPr lang="en-IN" sz="2000" b="1" i="0" u="none" strike="noStrike" baseline="0" dirty="0">
                <a:latin typeface="Times New Roman" panose="02020603050405020304" pitchFamily="18" charset="0"/>
                <a:cs typeface="Times New Roman" panose="02020603050405020304" pitchFamily="18" charset="0"/>
              </a:rPr>
              <a:t>guns, </a:t>
            </a:r>
            <a:r>
              <a:rPr lang="en-IN" sz="2000" b="0" i="0" u="none" strike="noStrike" baseline="0" dirty="0">
                <a:latin typeface="Times New Roman" panose="02020603050405020304" pitchFamily="18" charset="0"/>
                <a:cs typeface="Times New Roman" panose="02020603050405020304" pitchFamily="18" charset="0"/>
              </a:rPr>
              <a:t>we get only the colour coming from</a:t>
            </a:r>
            <a:r>
              <a:rPr lang="en-IN" sz="2000" b="1" i="0" u="none" strike="noStrike" baseline="0" dirty="0">
                <a:latin typeface="Times New Roman" panose="02020603050405020304" pitchFamily="18" charset="0"/>
                <a:cs typeface="Times New Roman" panose="02020603050405020304" pitchFamily="18" charset="0"/>
              </a:rPr>
              <a:t> </a:t>
            </a:r>
            <a:r>
              <a:rPr lang="en-IN" sz="2000" b="0" i="0" u="none" strike="noStrike" baseline="0" dirty="0">
                <a:latin typeface="Times New Roman" panose="02020603050405020304" pitchFamily="18" charset="0"/>
                <a:cs typeface="Times New Roman" panose="02020603050405020304" pitchFamily="18" charset="0"/>
              </a:rPr>
              <a:t>the blue phosphor.</a:t>
            </a:r>
          </a:p>
          <a:p>
            <a:pPr algn="just"/>
            <a:r>
              <a:rPr lang="en-IN" sz="2000" b="0" i="0" u="none" strike="noStrike" baseline="0" dirty="0">
                <a:latin typeface="Times New Roman" panose="02020603050405020304" pitchFamily="18" charset="0"/>
                <a:cs typeface="Times New Roman" panose="02020603050405020304" pitchFamily="18" charset="0"/>
              </a:rPr>
              <a:t> Other combinations of beam intensities produce a small light spot for each pixel position, since our eyes tend to merge the three colours into one composite. </a:t>
            </a:r>
          </a:p>
          <a:p>
            <a:pPr algn="just"/>
            <a:r>
              <a:rPr lang="en-IN" sz="2000" b="0" i="0" u="none" strike="noStrike" baseline="0" dirty="0">
                <a:latin typeface="Times New Roman" panose="02020603050405020304" pitchFamily="18" charset="0"/>
                <a:cs typeface="Times New Roman" panose="02020603050405020304" pitchFamily="18" charset="0"/>
              </a:rPr>
              <a:t>The colour we </a:t>
            </a:r>
            <a:r>
              <a:rPr lang="en-IN" sz="2000" b="1" i="0" u="none" strike="noStrike" baseline="0" dirty="0">
                <a:latin typeface="Times New Roman" panose="02020603050405020304" pitchFamily="18" charset="0"/>
                <a:cs typeface="Times New Roman" panose="02020603050405020304" pitchFamily="18" charset="0"/>
              </a:rPr>
              <a:t>see </a:t>
            </a:r>
            <a:r>
              <a:rPr lang="en-IN" sz="2000" b="0" i="0" u="none" strike="noStrike" baseline="0" dirty="0">
                <a:latin typeface="Times New Roman" panose="02020603050405020304" pitchFamily="18" charset="0"/>
                <a:cs typeface="Times New Roman" panose="02020603050405020304" pitchFamily="18" charset="0"/>
              </a:rPr>
              <a:t>depends on the amount of excitation of the red, green, and blue phosphors.</a:t>
            </a:r>
          </a:p>
          <a:p>
            <a:pPr algn="just"/>
            <a:r>
              <a:rPr lang="en-IN" sz="2000" b="0" i="0" u="none" strike="noStrike" baseline="0" dirty="0">
                <a:latin typeface="Times New Roman" panose="02020603050405020304" pitchFamily="18" charset="0"/>
                <a:cs typeface="Times New Roman" panose="02020603050405020304" pitchFamily="18" charset="0"/>
              </a:rPr>
              <a:t> </a:t>
            </a:r>
            <a:r>
              <a:rPr lang="en-IN" sz="2000" b="1" i="0" u="none" strike="noStrike" baseline="0" dirty="0">
                <a:latin typeface="Times New Roman" panose="02020603050405020304" pitchFamily="18" charset="0"/>
                <a:cs typeface="Times New Roman" panose="02020603050405020304" pitchFamily="18" charset="0"/>
              </a:rPr>
              <a:t>A </a:t>
            </a:r>
            <a:r>
              <a:rPr lang="en-IN" sz="2000" b="0" i="0" u="none" strike="noStrike" baseline="0" dirty="0">
                <a:latin typeface="Times New Roman" panose="02020603050405020304" pitchFamily="18" charset="0"/>
                <a:cs typeface="Times New Roman" panose="02020603050405020304" pitchFamily="18" charset="0"/>
              </a:rPr>
              <a:t>white (or grey) area is the result of activating all three dots with equal intensity. Yellow is produced with the green and red dots only.</a:t>
            </a:r>
          </a:p>
          <a:p>
            <a:pPr algn="just"/>
            <a:r>
              <a:rPr lang="en-IN" sz="2000" b="0" i="0" u="none" strike="noStrike" baseline="0" dirty="0">
                <a:latin typeface="Times New Roman" panose="02020603050405020304" pitchFamily="18" charset="0"/>
                <a:cs typeface="Times New Roman" panose="02020603050405020304" pitchFamily="18" charset="0"/>
              </a:rPr>
              <a:t>In some low-cost systems, the electron beam can only be set to on or off, limiting displays to eight colours. </a:t>
            </a:r>
          </a:p>
          <a:p>
            <a:pPr algn="just"/>
            <a:r>
              <a:rPr lang="en-IN" sz="2000" b="0" i="0" u="none" strike="noStrike" baseline="0" dirty="0">
                <a:latin typeface="Times New Roman" panose="02020603050405020304" pitchFamily="18" charset="0"/>
                <a:cs typeface="Times New Roman" panose="02020603050405020304" pitchFamily="18" charset="0"/>
              </a:rPr>
              <a:t>More sophisticated systems can set intermediate intensity levels for the electron beams, allowing several million different colours to be generated.</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272876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8C809C-69A0-439F-A54F-25A2489A3B37}"/>
              </a:ext>
            </a:extLst>
          </p:cNvPr>
          <p:cNvSpPr>
            <a:spLocks noGrp="1"/>
          </p:cNvSpPr>
          <p:nvPr>
            <p:ph type="title"/>
          </p:nvPr>
        </p:nvSpPr>
        <p:spPr/>
        <p:txBody>
          <a:bodyPr/>
          <a:lstStyle/>
          <a:p>
            <a:r>
              <a:rPr lang="en-IN" b="1" i="0" u="none" strike="noStrike" baseline="0" dirty="0">
                <a:latin typeface="Times New Roman" panose="02020603050405020304" pitchFamily="18" charset="0"/>
                <a:cs typeface="Times New Roman" panose="02020603050405020304" pitchFamily="18" charset="0"/>
              </a:rPr>
              <a:t>The shadow-mask method</a:t>
            </a:r>
            <a:endParaRPr lang="en-IN" dirty="0"/>
          </a:p>
        </p:txBody>
      </p:sp>
      <p:sp>
        <p:nvSpPr>
          <p:cNvPr id="3" name="Content Placeholder 2">
            <a:extLst>
              <a:ext uri="{FF2B5EF4-FFF2-40B4-BE49-F238E27FC236}">
                <a16:creationId xmlns:a16="http://schemas.microsoft.com/office/drawing/2014/main" xmlns="" id="{557583B2-C5C6-4ACD-B919-0EC2CDCECC2F}"/>
              </a:ext>
            </a:extLst>
          </p:cNvPr>
          <p:cNvSpPr>
            <a:spLocks noGrp="1"/>
          </p:cNvSpPr>
          <p:nvPr>
            <p:ph idx="1"/>
          </p:nvPr>
        </p:nvSpPr>
        <p:spPr/>
        <p:txBody>
          <a:bodyPr/>
          <a:lstStyle/>
          <a:p>
            <a:pPr algn="just">
              <a:spcBef>
                <a:spcPts val="575"/>
              </a:spcBef>
              <a:buClrTx/>
              <a:buSzPct val="85000"/>
              <a:buFontTx/>
              <a:buNone/>
            </a:pPr>
            <a:r>
              <a:rPr lang="en-IN" altLang="en-US" sz="2800" u="sng" dirty="0">
                <a:latin typeface="Times New Roman" panose="02020603050405020304" pitchFamily="18" charset="0"/>
                <a:cs typeface="Times New Roman" panose="02020603050405020304" pitchFamily="18" charset="0"/>
              </a:rPr>
              <a:t>Advantages</a:t>
            </a:r>
          </a:p>
          <a:p>
            <a:pPr marL="271463" indent="-269875" algn="just">
              <a:spcBef>
                <a:spcPts val="575"/>
              </a:spcBef>
              <a:buClr>
                <a:srgbClr val="D34817"/>
              </a:buClr>
              <a:buSzPct val="85000"/>
              <a:buFont typeface="Wingdings 2" panose="05020102010507070707" pitchFamily="18" charset="2"/>
              <a:buChar char=""/>
            </a:pPr>
            <a:r>
              <a:rPr lang="en-IN" altLang="en-US" sz="2800" dirty="0">
                <a:latin typeface="Times New Roman" panose="02020603050405020304" pitchFamily="18" charset="0"/>
                <a:cs typeface="Times New Roman" panose="02020603050405020304" pitchFamily="18" charset="0"/>
              </a:rPr>
              <a:t>produce realistic images</a:t>
            </a:r>
          </a:p>
          <a:p>
            <a:pPr marL="271463" indent="-269875" algn="just">
              <a:spcBef>
                <a:spcPts val="575"/>
              </a:spcBef>
              <a:buClr>
                <a:srgbClr val="D34817"/>
              </a:buClr>
              <a:buSzPct val="85000"/>
              <a:buFont typeface="Wingdings 2" panose="05020102010507070707" pitchFamily="18" charset="2"/>
              <a:buChar char=""/>
            </a:pPr>
            <a:r>
              <a:rPr lang="en-IN" altLang="en-US" sz="2800" dirty="0">
                <a:latin typeface="Times New Roman" panose="02020603050405020304" pitchFamily="18" charset="0"/>
                <a:cs typeface="Times New Roman" panose="02020603050405020304" pitchFamily="18" charset="0"/>
              </a:rPr>
              <a:t>also produced different colours</a:t>
            </a:r>
          </a:p>
          <a:p>
            <a:pPr marL="271463" indent="-269875" algn="just">
              <a:spcBef>
                <a:spcPts val="575"/>
              </a:spcBef>
              <a:buClr>
                <a:srgbClr val="D34817"/>
              </a:buClr>
              <a:buSzPct val="85000"/>
              <a:buFont typeface="Wingdings 2" panose="05020102010507070707" pitchFamily="18" charset="2"/>
              <a:buChar char=""/>
            </a:pPr>
            <a:r>
              <a:rPr lang="en-IN" altLang="en-US" sz="2800" dirty="0">
                <a:latin typeface="Times New Roman" panose="02020603050405020304" pitchFamily="18" charset="0"/>
                <a:cs typeface="Times New Roman" panose="02020603050405020304" pitchFamily="18" charset="0"/>
              </a:rPr>
              <a:t>and shadows scenes.</a:t>
            </a:r>
          </a:p>
          <a:p>
            <a:pPr algn="just">
              <a:spcBef>
                <a:spcPts val="575"/>
              </a:spcBef>
              <a:buClrTx/>
              <a:buSzPct val="85000"/>
              <a:buFontTx/>
              <a:buNone/>
            </a:pPr>
            <a:endParaRPr lang="en-IN" altLang="en-US" sz="2800" u="sng" dirty="0">
              <a:latin typeface="Times New Roman" panose="02020603050405020304" pitchFamily="18" charset="0"/>
              <a:cs typeface="Times New Roman" panose="02020603050405020304" pitchFamily="18" charset="0"/>
            </a:endParaRPr>
          </a:p>
          <a:p>
            <a:pPr algn="just">
              <a:spcBef>
                <a:spcPts val="575"/>
              </a:spcBef>
              <a:buClrTx/>
              <a:buSzPct val="85000"/>
              <a:buFontTx/>
              <a:buNone/>
            </a:pPr>
            <a:r>
              <a:rPr lang="en-IN" altLang="en-US" sz="2800" u="sng" dirty="0">
                <a:latin typeface="Times New Roman" panose="02020603050405020304" pitchFamily="18" charset="0"/>
                <a:cs typeface="Times New Roman" panose="02020603050405020304" pitchFamily="18" charset="0"/>
              </a:rPr>
              <a:t>Disadvantages</a:t>
            </a:r>
          </a:p>
          <a:p>
            <a:pPr marL="271463" indent="-269875" algn="just">
              <a:spcBef>
                <a:spcPts val="575"/>
              </a:spcBef>
              <a:buClr>
                <a:srgbClr val="D34817"/>
              </a:buClr>
              <a:buSzPct val="85000"/>
              <a:buFont typeface="Wingdings 2" panose="05020102010507070707" pitchFamily="18" charset="2"/>
              <a:buChar char=""/>
            </a:pPr>
            <a:r>
              <a:rPr lang="en-IN" altLang="en-US" sz="2800" dirty="0">
                <a:latin typeface="Times New Roman" panose="02020603050405020304" pitchFamily="18" charset="0"/>
                <a:cs typeface="Times New Roman" panose="02020603050405020304" pitchFamily="18" charset="0"/>
              </a:rPr>
              <a:t>low resolution</a:t>
            </a:r>
          </a:p>
          <a:p>
            <a:pPr marL="271463" indent="-269875" algn="just">
              <a:spcBef>
                <a:spcPts val="575"/>
              </a:spcBef>
              <a:buClr>
                <a:srgbClr val="D34817"/>
              </a:buClr>
              <a:buSzPct val="85000"/>
              <a:buFont typeface="Wingdings 2" panose="05020102010507070707" pitchFamily="18" charset="2"/>
              <a:buChar char=""/>
            </a:pPr>
            <a:r>
              <a:rPr lang="en-IN" altLang="en-US" sz="2800" dirty="0">
                <a:latin typeface="Times New Roman" panose="02020603050405020304" pitchFamily="18" charset="0"/>
                <a:cs typeface="Times New Roman" panose="02020603050405020304" pitchFamily="18" charset="0"/>
              </a:rPr>
              <a:t>expensive</a:t>
            </a:r>
          </a:p>
          <a:p>
            <a:pPr marL="271463" indent="-269875" algn="just">
              <a:spcBef>
                <a:spcPts val="575"/>
              </a:spcBef>
              <a:buClr>
                <a:srgbClr val="D34817"/>
              </a:buClr>
              <a:buSzPct val="85000"/>
              <a:buFont typeface="Wingdings 2" panose="05020102010507070707" pitchFamily="18" charset="2"/>
              <a:buChar char=""/>
            </a:pPr>
            <a:r>
              <a:rPr lang="en-IN" altLang="en-US" sz="2800" dirty="0">
                <a:latin typeface="Times New Roman" panose="02020603050405020304" pitchFamily="18" charset="0"/>
                <a:cs typeface="Times New Roman" panose="02020603050405020304" pitchFamily="18" charset="0"/>
              </a:rPr>
              <a:t>electron beam directed to whole screen</a:t>
            </a:r>
          </a:p>
          <a:p>
            <a:endParaRPr lang="en-IN" dirty="0"/>
          </a:p>
        </p:txBody>
      </p:sp>
    </p:spTree>
    <p:extLst>
      <p:ext uri="{BB962C8B-B14F-4D97-AF65-F5344CB8AC3E}">
        <p14:creationId xmlns:p14="http://schemas.microsoft.com/office/powerpoint/2010/main" val="38557446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1856E8E-1C60-48F6-8971-E2C19E6582CC}"/>
              </a:ext>
            </a:extLst>
          </p:cNvPr>
          <p:cNvSpPr>
            <a:spLocks noGrp="1"/>
          </p:cNvSpPr>
          <p:nvPr>
            <p:ph type="title"/>
          </p:nvPr>
        </p:nvSpPr>
        <p:spPr/>
        <p:txBody>
          <a:bodyPr>
            <a:normAutofit/>
          </a:bodyPr>
          <a:lstStyle/>
          <a:p>
            <a:r>
              <a:rPr lang="en-IN" b="1" i="0" u="none" strike="noStrike" baseline="0" dirty="0">
                <a:latin typeface="Times New Roman" panose="02020603050405020304" pitchFamily="18" charset="0"/>
                <a:cs typeface="Times New Roman" panose="02020603050405020304" pitchFamily="18" charset="0"/>
              </a:rPr>
              <a:t>Direct-View Storage Tubes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5944FDF9-AADE-45AF-A5AC-A3176589386E}"/>
              </a:ext>
            </a:extLst>
          </p:cNvPr>
          <p:cNvSpPr>
            <a:spLocks noGrp="1"/>
          </p:cNvSpPr>
          <p:nvPr>
            <p:ph idx="1"/>
          </p:nvPr>
        </p:nvSpPr>
        <p:spPr/>
        <p:txBody>
          <a:bodyPr>
            <a:normAutofit/>
          </a:bodyPr>
          <a:lstStyle/>
          <a:p>
            <a:pPr algn="just"/>
            <a:r>
              <a:rPr lang="en-IN" sz="2400" b="0" i="0" u="none" strike="noStrike" baseline="0" dirty="0">
                <a:latin typeface="Times New Roman" panose="02020603050405020304" pitchFamily="18" charset="0"/>
              </a:rPr>
              <a:t>An alternative method for maintaining a screen image is to store the picture information inside the CRT instead of refreshing the screen. </a:t>
            </a:r>
          </a:p>
          <a:p>
            <a:pPr algn="just"/>
            <a:r>
              <a:rPr lang="en-IN" sz="2400" b="0" i="0" u="none" strike="noStrike" baseline="0" dirty="0">
                <a:latin typeface="Times New Roman" panose="02020603050405020304" pitchFamily="18" charset="0"/>
              </a:rPr>
              <a:t>A </a:t>
            </a:r>
            <a:r>
              <a:rPr lang="en-IN" sz="2400" b="1" i="0" u="none" strike="noStrike" baseline="0" dirty="0">
                <a:latin typeface="Times New Roman" panose="02020603050405020304" pitchFamily="18" charset="0"/>
              </a:rPr>
              <a:t>direct-view storage tube (DVST) </a:t>
            </a:r>
            <a:r>
              <a:rPr lang="en-IN" sz="2400" b="0" i="0" u="none" strike="noStrike" baseline="0" dirty="0">
                <a:latin typeface="Times New Roman" panose="02020603050405020304" pitchFamily="18" charset="0"/>
              </a:rPr>
              <a:t>stores the picture information as a charge distribution just behind the phosphor-coated screen. </a:t>
            </a:r>
          </a:p>
          <a:p>
            <a:pPr algn="just"/>
            <a:r>
              <a:rPr lang="en-IN" sz="2400" b="0" i="0" u="none" strike="noStrike" baseline="0" dirty="0">
                <a:latin typeface="Times New Roman" panose="02020603050405020304" pitchFamily="18" charset="0"/>
              </a:rPr>
              <a:t>Two electron guns are used in a DVST.</a:t>
            </a:r>
          </a:p>
          <a:p>
            <a:pPr algn="just"/>
            <a:r>
              <a:rPr lang="en-IN" sz="2400" b="0" i="0" u="none" strike="noStrike" baseline="0" dirty="0">
                <a:latin typeface="Times New Roman" panose="02020603050405020304" pitchFamily="18" charset="0"/>
              </a:rPr>
              <a:t> One, the </a:t>
            </a:r>
            <a:r>
              <a:rPr lang="en-IN" sz="2400" b="1" i="0" u="none" strike="noStrike" baseline="0" dirty="0">
                <a:latin typeface="Times New Roman" panose="02020603050405020304" pitchFamily="18" charset="0"/>
              </a:rPr>
              <a:t>primary gun, </a:t>
            </a:r>
            <a:r>
              <a:rPr lang="en-IN" sz="2400" b="0" i="0" u="none" strike="noStrike" baseline="0" dirty="0">
                <a:latin typeface="Times New Roman" panose="02020603050405020304" pitchFamily="18" charset="0"/>
              </a:rPr>
              <a:t>is used to store the picture pattern;</a:t>
            </a:r>
          </a:p>
          <a:p>
            <a:pPr algn="just"/>
            <a:r>
              <a:rPr lang="en-IN" sz="2400" b="0" i="0" u="none" strike="noStrike" baseline="0" dirty="0">
                <a:latin typeface="Times New Roman" panose="02020603050405020304" pitchFamily="18" charset="0"/>
              </a:rPr>
              <a:t> the second</a:t>
            </a:r>
            <a:r>
              <a:rPr lang="en-IN" sz="2400" b="1" i="0" u="none" strike="noStrike" baseline="0" dirty="0">
                <a:latin typeface="Times New Roman" panose="02020603050405020304" pitchFamily="18" charset="0"/>
              </a:rPr>
              <a:t>, the flood gun, </a:t>
            </a:r>
            <a:r>
              <a:rPr lang="en-IN" sz="2400" b="0" i="0" u="none" strike="noStrike" baseline="0" dirty="0">
                <a:latin typeface="Times New Roman" panose="02020603050405020304" pitchFamily="18" charset="0"/>
              </a:rPr>
              <a:t>maintains the picture display.</a:t>
            </a:r>
            <a:endParaRPr lang="en-IN" sz="2400" dirty="0"/>
          </a:p>
        </p:txBody>
      </p:sp>
    </p:spTree>
    <p:extLst>
      <p:ext uri="{BB962C8B-B14F-4D97-AF65-F5344CB8AC3E}">
        <p14:creationId xmlns:p14="http://schemas.microsoft.com/office/powerpoint/2010/main" val="16310567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1657B1-1BCB-45A8-A3C9-A7DE1FF57C52}"/>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5. Education and Training</a:t>
            </a:r>
          </a:p>
        </p:txBody>
      </p:sp>
      <p:sp>
        <p:nvSpPr>
          <p:cNvPr id="3" name="Content Placeholder 2">
            <a:extLst>
              <a:ext uri="{FF2B5EF4-FFF2-40B4-BE49-F238E27FC236}">
                <a16:creationId xmlns:a16="http://schemas.microsoft.com/office/drawing/2014/main" xmlns="" id="{4CEB5E70-6A3E-4C04-92F3-FE56CE57E34B}"/>
              </a:ext>
            </a:extLst>
          </p:cNvPr>
          <p:cNvSpPr>
            <a:spLocks noGrp="1"/>
          </p:cNvSpPr>
          <p:nvPr>
            <p:ph idx="1"/>
          </p:nvPr>
        </p:nvSpPr>
        <p:spPr/>
        <p:txBody>
          <a:bodyPr/>
          <a:lstStyle/>
          <a:p>
            <a:pPr algn="just"/>
            <a:r>
              <a:rPr lang="en-IN" dirty="0">
                <a:latin typeface="Times New Roman" panose="02020603050405020304" pitchFamily="18" charset="0"/>
                <a:cs typeface="Times New Roman" panose="02020603050405020304" pitchFamily="18" charset="0"/>
              </a:rPr>
              <a:t>Computer generated models of physical, financial, political, social , economic and other systems are often used as educational aids.</a:t>
            </a:r>
          </a:p>
          <a:p>
            <a:pPr algn="just"/>
            <a:r>
              <a:rPr lang="en-IN" dirty="0">
                <a:latin typeface="Times New Roman" panose="02020603050405020304" pitchFamily="18" charset="0"/>
                <a:cs typeface="Times New Roman" panose="02020603050405020304" pitchFamily="18" charset="0"/>
              </a:rPr>
              <a:t>Simulators are used for training purposes</a:t>
            </a:r>
          </a:p>
          <a:p>
            <a:pPr algn="just"/>
            <a:endParaRPr lang="en-IN" dirty="0">
              <a:latin typeface="Times New Roman" panose="02020603050405020304" pitchFamily="18" charset="0"/>
              <a:cs typeface="Times New Roman" panose="02020603050405020304" pitchFamily="18" charset="0"/>
            </a:endParaRPr>
          </a:p>
        </p:txBody>
      </p:sp>
      <p:pic>
        <p:nvPicPr>
          <p:cNvPr id="6146" name="Picture 2" descr="Working principle of nuclear power plant">
            <a:extLst>
              <a:ext uri="{FF2B5EF4-FFF2-40B4-BE49-F238E27FC236}">
                <a16:creationId xmlns:a16="http://schemas.microsoft.com/office/drawing/2014/main" xmlns="" id="{D433407F-AAA3-4F51-9D03-B9C71CE7E1F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2986" y="3481056"/>
            <a:ext cx="3997842" cy="221182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Flight simulator - Wikipedia">
            <a:extLst>
              <a:ext uri="{FF2B5EF4-FFF2-40B4-BE49-F238E27FC236}">
                <a16:creationId xmlns:a16="http://schemas.microsoft.com/office/drawing/2014/main" xmlns="" id="{203EEF1B-91B4-41E4-A1A8-9A06811E393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4734" y="3429000"/>
            <a:ext cx="3989336" cy="2620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1795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FD0747E-FACD-4180-ACBD-594B824764A4}"/>
              </a:ext>
            </a:extLst>
          </p:cNvPr>
          <p:cNvSpPr>
            <a:spLocks noGrp="1"/>
          </p:cNvSpPr>
          <p:nvPr>
            <p:ph type="title"/>
          </p:nvPr>
        </p:nvSpPr>
        <p:spPr/>
        <p:txBody>
          <a:bodyPr/>
          <a:lstStyle/>
          <a:p>
            <a:r>
              <a:rPr lang="en-IN" b="1" i="0" u="none" strike="noStrike" baseline="0" dirty="0">
                <a:latin typeface="Times New Roman" panose="02020603050405020304" pitchFamily="18" charset="0"/>
                <a:cs typeface="Times New Roman" panose="02020603050405020304" pitchFamily="18" charset="0"/>
              </a:rPr>
              <a:t>Direct-View Storage Tubes</a:t>
            </a:r>
            <a:endParaRPr lang="en-IN" dirty="0"/>
          </a:p>
        </p:txBody>
      </p:sp>
      <p:sp>
        <p:nvSpPr>
          <p:cNvPr id="3" name="Content Placeholder 2">
            <a:extLst>
              <a:ext uri="{FF2B5EF4-FFF2-40B4-BE49-F238E27FC236}">
                <a16:creationId xmlns:a16="http://schemas.microsoft.com/office/drawing/2014/main" xmlns="" id="{1960C335-4BDD-4FB9-8683-DA101879E725}"/>
              </a:ext>
            </a:extLst>
          </p:cNvPr>
          <p:cNvSpPr>
            <a:spLocks noGrp="1"/>
          </p:cNvSpPr>
          <p:nvPr>
            <p:ph idx="1"/>
          </p:nvPr>
        </p:nvSpPr>
        <p:spPr/>
        <p:txBody>
          <a:bodyPr/>
          <a:lstStyle/>
          <a:p>
            <a:endParaRPr lang="en-IN" dirty="0"/>
          </a:p>
        </p:txBody>
      </p:sp>
      <p:pic>
        <p:nvPicPr>
          <p:cNvPr id="1026" name="Picture 2" descr="Computer Graphics Direct View Storage Tubes - javatpoint">
            <a:extLst>
              <a:ext uri="{FF2B5EF4-FFF2-40B4-BE49-F238E27FC236}">
                <a16:creationId xmlns:a16="http://schemas.microsoft.com/office/drawing/2014/main" xmlns="" id="{BCB08FFF-996B-494C-BA54-5168D768ED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6612" y="1972469"/>
            <a:ext cx="5438775" cy="4057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736205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CF3966F-F7A6-4913-80DD-1B24269B9846}"/>
              </a:ext>
            </a:extLst>
          </p:cNvPr>
          <p:cNvSpPr>
            <a:spLocks noGrp="1"/>
          </p:cNvSpPr>
          <p:nvPr>
            <p:ph type="title"/>
          </p:nvPr>
        </p:nvSpPr>
        <p:spPr/>
        <p:txBody>
          <a:bodyPr/>
          <a:lstStyle/>
          <a:p>
            <a:r>
              <a:rPr lang="en-IN" b="1" i="0" u="none" strike="noStrike" baseline="0" dirty="0">
                <a:latin typeface="Times New Roman" panose="02020603050405020304" pitchFamily="18" charset="0"/>
                <a:cs typeface="Times New Roman" panose="02020603050405020304" pitchFamily="18" charset="0"/>
              </a:rPr>
              <a:t>Direct-View Storage Tubes</a:t>
            </a:r>
            <a:endParaRPr lang="en-IN" dirty="0"/>
          </a:p>
        </p:txBody>
      </p:sp>
      <p:sp>
        <p:nvSpPr>
          <p:cNvPr id="3" name="Content Placeholder 2">
            <a:extLst>
              <a:ext uri="{FF2B5EF4-FFF2-40B4-BE49-F238E27FC236}">
                <a16:creationId xmlns:a16="http://schemas.microsoft.com/office/drawing/2014/main" xmlns="" id="{A2462497-2779-489F-8B66-4BD6564B0D8F}"/>
              </a:ext>
            </a:extLst>
          </p:cNvPr>
          <p:cNvSpPr>
            <a:spLocks noGrp="1"/>
          </p:cNvSpPr>
          <p:nvPr>
            <p:ph idx="1"/>
          </p:nvPr>
        </p:nvSpPr>
        <p:spPr/>
        <p:txBody>
          <a:bodyPr>
            <a:normAutofit/>
          </a:bodyPr>
          <a:lstStyle/>
          <a:p>
            <a:pPr algn="just"/>
            <a:r>
              <a:rPr lang="en-IN" sz="2400" b="0" i="0" u="none" strike="noStrike" baseline="0" dirty="0">
                <a:latin typeface="Times New Roman" panose="02020603050405020304" pitchFamily="18" charset="0"/>
              </a:rPr>
              <a:t>A DVST monitor has both disadvantages and advantages.</a:t>
            </a:r>
          </a:p>
          <a:p>
            <a:pPr algn="just"/>
            <a:r>
              <a:rPr lang="en-IN" sz="2400" b="0" i="0" u="none" strike="noStrike" baseline="0" dirty="0">
                <a:latin typeface="Times New Roman" panose="02020603050405020304" pitchFamily="18" charset="0"/>
              </a:rPr>
              <a:t>compared to the refresh CRT. Because no refreshing is needed, very complex pictures can be displayed at very high resolutions without flicker. </a:t>
            </a:r>
          </a:p>
          <a:p>
            <a:pPr algn="just"/>
            <a:r>
              <a:rPr lang="en-IN" sz="2400" b="0" i="0" u="none" strike="noStrike" baseline="0" dirty="0">
                <a:latin typeface="Times New Roman" panose="02020603050405020304" pitchFamily="18" charset="0"/>
              </a:rPr>
              <a:t>Disadvantages of DVST systems are that they ordinarily do not display colour and that selected parts of a picture cannot he erased. To eliminate a picture section, the entire screen must be erased and the modified picture redrawn. </a:t>
            </a:r>
          </a:p>
          <a:p>
            <a:pPr algn="just"/>
            <a:r>
              <a:rPr lang="en-IN" sz="2400" b="0" i="0" u="none" strike="noStrike" baseline="0" dirty="0">
                <a:latin typeface="Times New Roman" panose="02020603050405020304" pitchFamily="18" charset="0"/>
              </a:rPr>
              <a:t>The erasing and redrawing process can take several seconds for a complex picture. For these reasons, storage displays have been largely replaced by raster systems.</a:t>
            </a:r>
            <a:endParaRPr lang="en-IN" sz="2400" dirty="0"/>
          </a:p>
        </p:txBody>
      </p:sp>
    </p:spTree>
    <p:extLst>
      <p:ext uri="{BB962C8B-B14F-4D97-AF65-F5344CB8AC3E}">
        <p14:creationId xmlns:p14="http://schemas.microsoft.com/office/powerpoint/2010/main" val="51213781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5A75A8-2FBE-4CBC-B46C-6FED4118F3DB}"/>
              </a:ext>
            </a:extLst>
          </p:cNvPr>
          <p:cNvSpPr>
            <a:spLocks noGrp="1"/>
          </p:cNvSpPr>
          <p:nvPr>
            <p:ph type="title"/>
          </p:nvPr>
        </p:nvSpPr>
        <p:spPr/>
        <p:txBody>
          <a:bodyPr>
            <a:normAutofit/>
          </a:bodyPr>
          <a:lstStyle/>
          <a:p>
            <a:r>
              <a:rPr lang="en-IN" b="1" i="0" u="none" strike="noStrike" baseline="0" dirty="0">
                <a:latin typeface="Times New Roman" panose="02020603050405020304" pitchFamily="18" charset="0"/>
                <a:cs typeface="Times New Roman" panose="02020603050405020304" pitchFamily="18" charset="0"/>
              </a:rPr>
              <a:t>Flat-Panel Displays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926ABBEE-9B8E-4206-80A5-75579C866192}"/>
              </a:ext>
            </a:extLst>
          </p:cNvPr>
          <p:cNvSpPr>
            <a:spLocks noGrp="1"/>
          </p:cNvSpPr>
          <p:nvPr>
            <p:ph idx="1"/>
          </p:nvPr>
        </p:nvSpPr>
        <p:spPr/>
        <p:txBody>
          <a:bodyPr>
            <a:normAutofit/>
          </a:bodyPr>
          <a:lstStyle/>
          <a:p>
            <a:pPr algn="just"/>
            <a:r>
              <a:rPr lang="en-IN" sz="2400" b="0" i="0" u="none" strike="noStrike" baseline="0" dirty="0">
                <a:latin typeface="Times New Roman" panose="02020603050405020304" pitchFamily="18" charset="0"/>
                <a:cs typeface="Times New Roman" panose="02020603050405020304" pitchFamily="18" charset="0"/>
              </a:rPr>
              <a:t>The term Flat-panel display refers to a class of video devices that have reduced volume, weight, and power requirements compared to a CRT. </a:t>
            </a:r>
          </a:p>
          <a:p>
            <a:pPr algn="just"/>
            <a:r>
              <a:rPr lang="en-IN" sz="2400" b="0" i="0" u="none" strike="noStrike" baseline="0" dirty="0">
                <a:latin typeface="Times New Roman" panose="02020603050405020304" pitchFamily="18" charset="0"/>
                <a:cs typeface="Times New Roman" panose="02020603050405020304" pitchFamily="18" charset="0"/>
              </a:rPr>
              <a:t>A significant feature of flat-panel display is that they are </a:t>
            </a:r>
            <a:r>
              <a:rPr lang="en-IN" sz="2400" b="1" i="0" u="none" strike="noStrike" baseline="0" dirty="0">
                <a:latin typeface="Times New Roman" panose="02020603050405020304" pitchFamily="18" charset="0"/>
                <a:cs typeface="Times New Roman" panose="02020603050405020304" pitchFamily="18" charset="0"/>
              </a:rPr>
              <a:t>thinner than CRTs</a:t>
            </a:r>
            <a:r>
              <a:rPr lang="en-IN" sz="2400" b="0" i="0" u="none" strike="noStrike" baseline="0" dirty="0">
                <a:latin typeface="Times New Roman" panose="02020603050405020304" pitchFamily="18" charset="0"/>
                <a:cs typeface="Times New Roman" panose="02020603050405020304" pitchFamily="18" charset="0"/>
              </a:rPr>
              <a:t>, and we can hang them on walls or wear them on our wrists.</a:t>
            </a:r>
          </a:p>
          <a:p>
            <a:pPr algn="just"/>
            <a:r>
              <a:rPr lang="en-IN" sz="2400" b="0" i="0" u="none" strike="noStrike" baseline="0" dirty="0">
                <a:latin typeface="Times New Roman" panose="02020603050405020304" pitchFamily="18" charset="0"/>
                <a:cs typeface="Times New Roman" panose="02020603050405020304" pitchFamily="18" charset="0"/>
              </a:rPr>
              <a:t> Since we can even write on some flat-panel displays. </a:t>
            </a:r>
          </a:p>
          <a:p>
            <a:pPr algn="just"/>
            <a:r>
              <a:rPr lang="en-IN" sz="2400" b="0" i="0" u="none" strike="noStrike" baseline="0" dirty="0">
                <a:latin typeface="Times New Roman" panose="02020603050405020304" pitchFamily="18" charset="0"/>
                <a:cs typeface="Times New Roman" panose="02020603050405020304" pitchFamily="18" charset="0"/>
              </a:rPr>
              <a:t>Current uses for flat-panel displays include  </a:t>
            </a:r>
            <a:r>
              <a:rPr lang="en-IN" sz="2400" b="1" i="0" u="none" strike="noStrike" baseline="0" dirty="0">
                <a:latin typeface="Times New Roman" panose="02020603050405020304" pitchFamily="18" charset="0"/>
                <a:cs typeface="Times New Roman" panose="02020603050405020304" pitchFamily="18" charset="0"/>
              </a:rPr>
              <a:t>TV </a:t>
            </a:r>
            <a:r>
              <a:rPr lang="en-IN" sz="2400" b="0" i="0" u="none" strike="noStrike" baseline="0" dirty="0">
                <a:latin typeface="Times New Roman" panose="02020603050405020304" pitchFamily="18" charset="0"/>
                <a:cs typeface="Times New Roman" panose="02020603050405020304" pitchFamily="18" charset="0"/>
              </a:rPr>
              <a:t>monitors, calculators, pocket video games, laptop computers, armrest viewing of movies on airlines, as advertisement boards in elevators, and as graphics displays in applications requiring rugged, portable monitors.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53270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477179-AA2F-4493-926C-DBDC06134FEA}"/>
              </a:ext>
            </a:extLst>
          </p:cNvPr>
          <p:cNvSpPr>
            <a:spLocks noGrp="1"/>
          </p:cNvSpPr>
          <p:nvPr>
            <p:ph type="title"/>
          </p:nvPr>
        </p:nvSpPr>
        <p:spPr/>
        <p:txBody>
          <a:bodyPr/>
          <a:lstStyle/>
          <a:p>
            <a:r>
              <a:rPr lang="en-IN" b="1" i="0" u="none" strike="noStrike" baseline="0" dirty="0">
                <a:latin typeface="Times New Roman" panose="02020603050405020304" pitchFamily="18" charset="0"/>
                <a:cs typeface="Times New Roman" panose="02020603050405020304" pitchFamily="18" charset="0"/>
              </a:rPr>
              <a:t>Flat-Panel Displays</a:t>
            </a:r>
            <a:endParaRPr lang="en-IN" dirty="0"/>
          </a:p>
        </p:txBody>
      </p:sp>
      <p:sp>
        <p:nvSpPr>
          <p:cNvPr id="3" name="Content Placeholder 2">
            <a:extLst>
              <a:ext uri="{FF2B5EF4-FFF2-40B4-BE49-F238E27FC236}">
                <a16:creationId xmlns:a16="http://schemas.microsoft.com/office/drawing/2014/main" xmlns="" id="{DF92258E-29B8-47B6-8B56-6AA984D5E269}"/>
              </a:ext>
            </a:extLst>
          </p:cNvPr>
          <p:cNvSpPr>
            <a:spLocks noGrp="1"/>
          </p:cNvSpPr>
          <p:nvPr>
            <p:ph idx="1"/>
          </p:nvPr>
        </p:nvSpPr>
        <p:spPr/>
        <p:txBody>
          <a:bodyPr>
            <a:normAutofit/>
          </a:bodyPr>
          <a:lstStyle/>
          <a:p>
            <a:pPr algn="just"/>
            <a:r>
              <a:rPr lang="en-IN" sz="2400" b="0" i="0" u="none" strike="noStrike" baseline="0" dirty="0">
                <a:latin typeface="Times New Roman" panose="02020603050405020304" pitchFamily="18" charset="0"/>
              </a:rPr>
              <a:t>We can separate flat-panel displays into two categories: </a:t>
            </a:r>
            <a:r>
              <a:rPr lang="en-IN" sz="2400" b="1" i="0" u="none" strike="noStrike" baseline="0" dirty="0">
                <a:latin typeface="Times New Roman" panose="02020603050405020304" pitchFamily="18" charset="0"/>
              </a:rPr>
              <a:t>emissive displays and nonemissive displays.</a:t>
            </a:r>
          </a:p>
          <a:p>
            <a:pPr algn="just"/>
            <a:r>
              <a:rPr lang="en-IN" sz="2400" b="0" i="0" u="none" strike="noStrike" baseline="0" dirty="0">
                <a:latin typeface="Times New Roman" panose="02020603050405020304" pitchFamily="18" charset="0"/>
              </a:rPr>
              <a:t>The emissive displays (or emitters) are devices that convert </a:t>
            </a:r>
            <a:r>
              <a:rPr lang="en-IN" sz="2400" b="1" i="0" u="none" strike="noStrike" baseline="0" dirty="0">
                <a:latin typeface="Times New Roman" panose="02020603050405020304" pitchFamily="18" charset="0"/>
              </a:rPr>
              <a:t>electrical energy into light. </a:t>
            </a:r>
            <a:r>
              <a:rPr lang="en-IN" sz="2400" b="0" i="0" u="none" strike="noStrike" baseline="0" dirty="0">
                <a:latin typeface="Times New Roman" panose="02020603050405020304" pitchFamily="18" charset="0"/>
              </a:rPr>
              <a:t>Plasma panels, thin-film electroluminescent displays, and Light-emitting diodes are examples of emissive displays.</a:t>
            </a:r>
          </a:p>
          <a:p>
            <a:pPr algn="just"/>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Examples: Plasma Panel, LED (Light Emitting Diode), Flat CRT. </a:t>
            </a:r>
            <a:endParaRPr kumimoji="0" lang="en-US" altLang="en-US" sz="3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algn="just"/>
            <a:endParaRPr lang="en-IN" sz="2400" b="0" i="0" u="none" strike="noStrike" baseline="0" dirty="0">
              <a:latin typeface="Times New Roman" panose="02020603050405020304" pitchFamily="18" charset="0"/>
            </a:endParaRPr>
          </a:p>
          <a:p>
            <a:pPr algn="just"/>
            <a:endParaRPr lang="en-IN" sz="2400" dirty="0"/>
          </a:p>
        </p:txBody>
      </p:sp>
      <p:pic>
        <p:nvPicPr>
          <p:cNvPr id="2050" name="Picture 2" descr="Flat Panel Display">
            <a:extLst>
              <a:ext uri="{FF2B5EF4-FFF2-40B4-BE49-F238E27FC236}">
                <a16:creationId xmlns:a16="http://schemas.microsoft.com/office/drawing/2014/main" xmlns="" id="{91441678-E841-4E93-AD8A-721D4A95A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9965" y="4368800"/>
            <a:ext cx="5905500" cy="2124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8241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D0A74B0-F5DA-427B-8FB9-D641B566AA30}"/>
              </a:ext>
            </a:extLst>
          </p:cNvPr>
          <p:cNvSpPr>
            <a:spLocks noGrp="1"/>
          </p:cNvSpPr>
          <p:nvPr>
            <p:ph type="title"/>
          </p:nvPr>
        </p:nvSpPr>
        <p:spPr/>
        <p:txBody>
          <a:bodyPr/>
          <a:lstStyle/>
          <a:p>
            <a:r>
              <a:rPr lang="en-IN" b="1" i="0" u="none" strike="noStrike" baseline="0" dirty="0">
                <a:latin typeface="Times New Roman" panose="02020603050405020304" pitchFamily="18" charset="0"/>
                <a:cs typeface="Times New Roman" panose="02020603050405020304" pitchFamily="18" charset="0"/>
              </a:rPr>
              <a:t>Flat-Panel Displays</a:t>
            </a:r>
            <a:endParaRPr lang="en-IN" dirty="0"/>
          </a:p>
        </p:txBody>
      </p:sp>
      <p:sp>
        <p:nvSpPr>
          <p:cNvPr id="3" name="Content Placeholder 2">
            <a:extLst>
              <a:ext uri="{FF2B5EF4-FFF2-40B4-BE49-F238E27FC236}">
                <a16:creationId xmlns:a16="http://schemas.microsoft.com/office/drawing/2014/main" xmlns="" id="{B1699216-44D3-4E44-BB5E-FC404DAF64A0}"/>
              </a:ext>
            </a:extLst>
          </p:cNvPr>
          <p:cNvSpPr>
            <a:spLocks noGrp="1"/>
          </p:cNvSpPr>
          <p:nvPr>
            <p:ph idx="1"/>
          </p:nvPr>
        </p:nvSpPr>
        <p:spPr/>
        <p:txBody>
          <a:bodyPr>
            <a:normAutofit/>
          </a:bodyPr>
          <a:lstStyle/>
          <a:p>
            <a:pPr algn="just"/>
            <a:r>
              <a:rPr lang="en-IN" sz="2400" b="0" i="0" u="none" strike="noStrike" baseline="0" dirty="0">
                <a:latin typeface="Times New Roman" panose="02020603050405020304" pitchFamily="18" charset="0"/>
              </a:rPr>
              <a:t>Nonemissive displays (or nonemitters) use </a:t>
            </a:r>
            <a:r>
              <a:rPr lang="en-IN" sz="2400" b="1" i="0" u="none" strike="noStrike" baseline="0" dirty="0">
                <a:latin typeface="Times New Roman" panose="02020603050405020304" pitchFamily="18" charset="0"/>
              </a:rPr>
              <a:t>optical effects to convert sunlight or light from some other source into graphics patterns. </a:t>
            </a:r>
            <a:r>
              <a:rPr lang="en-IN" sz="2400" b="0" i="0" u="none" strike="noStrike" baseline="0" dirty="0">
                <a:latin typeface="Times New Roman" panose="02020603050405020304" pitchFamily="18" charset="0"/>
              </a:rPr>
              <a:t>The most important example of a nonemissive flat-panel display is a liquid-crystal device.</a:t>
            </a:r>
          </a:p>
          <a:p>
            <a:pPr algn="just"/>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Examples: LCD (Liquid Crystal Display) </a:t>
            </a:r>
            <a:endParaRPr kumimoji="0" lang="en-US" altLang="en-US" sz="3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algn="just"/>
            <a:endParaRPr lang="en-IN" sz="2400" b="0" i="0" u="none" strike="noStrike" baseline="0" dirty="0">
              <a:latin typeface="Times New Roman" panose="02020603050405020304" pitchFamily="18" charset="0"/>
            </a:endParaRPr>
          </a:p>
          <a:p>
            <a:pPr algn="just"/>
            <a:endParaRPr lang="en-IN" sz="2400" b="0" i="0" u="none" strike="noStrike" baseline="0" dirty="0">
              <a:latin typeface="Times New Roman" panose="02020603050405020304" pitchFamily="18" charset="0"/>
            </a:endParaRPr>
          </a:p>
          <a:p>
            <a:pPr marL="0" indent="0" algn="just">
              <a:buNone/>
            </a:pPr>
            <a:endParaRPr lang="en-IN" sz="2400" dirty="0"/>
          </a:p>
        </p:txBody>
      </p:sp>
      <p:sp>
        <p:nvSpPr>
          <p:cNvPr id="4" name="Rectangle 1">
            <a:extLst>
              <a:ext uri="{FF2B5EF4-FFF2-40B4-BE49-F238E27FC236}">
                <a16:creationId xmlns:a16="http://schemas.microsoft.com/office/drawing/2014/main" xmlns="" id="{77AC4507-007E-4B4E-8EAC-4B04F4AEC2FD}"/>
              </a:ext>
            </a:extLst>
          </p:cNvPr>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51880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3B7492-6988-48EA-98BD-D5EF01110659}"/>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Plasma panel Display</a:t>
            </a:r>
          </a:p>
        </p:txBody>
      </p:sp>
      <p:sp>
        <p:nvSpPr>
          <p:cNvPr id="3" name="Content Placeholder 2">
            <a:extLst>
              <a:ext uri="{FF2B5EF4-FFF2-40B4-BE49-F238E27FC236}">
                <a16:creationId xmlns:a16="http://schemas.microsoft.com/office/drawing/2014/main" xmlns="" id="{4D94847F-71FF-405E-B7AF-EB5F59ADCDA7}"/>
              </a:ext>
            </a:extLst>
          </p:cNvPr>
          <p:cNvSpPr>
            <a:spLocks noGrp="1"/>
          </p:cNvSpPr>
          <p:nvPr>
            <p:ph idx="1"/>
          </p:nvPr>
        </p:nvSpPr>
        <p:spPr/>
        <p:txBody>
          <a:bodyPr>
            <a:noAutofit/>
          </a:bodyPr>
          <a:lstStyle/>
          <a:p>
            <a:pPr algn="just"/>
            <a:r>
              <a:rPr lang="en-IN" sz="2000" b="0" i="0" u="none" strike="noStrike" baseline="0" dirty="0">
                <a:latin typeface="Times New Roman" panose="02020603050405020304" pitchFamily="18" charset="0"/>
                <a:cs typeface="Times New Roman" panose="02020603050405020304" pitchFamily="18" charset="0"/>
              </a:rPr>
              <a:t>Plasma panels, also called </a:t>
            </a:r>
            <a:r>
              <a:rPr lang="en-IN" sz="2000" b="1" i="0" u="none" strike="noStrike" baseline="0" dirty="0">
                <a:latin typeface="Times New Roman" panose="02020603050405020304" pitchFamily="18" charset="0"/>
                <a:cs typeface="Times New Roman" panose="02020603050405020304" pitchFamily="18" charset="0"/>
              </a:rPr>
              <a:t>gas-discharge displays</a:t>
            </a:r>
            <a:r>
              <a:rPr lang="en-IN" sz="2000" b="0" i="0" u="none" strike="noStrike" baseline="0" dirty="0">
                <a:latin typeface="Times New Roman" panose="02020603050405020304" pitchFamily="18" charset="0"/>
                <a:cs typeface="Times New Roman" panose="02020603050405020304" pitchFamily="18" charset="0"/>
              </a:rPr>
              <a:t>, are constructed by filling the region between two glass plates with a mixture of gases that usually includes </a:t>
            </a:r>
            <a:r>
              <a:rPr lang="en-IN" sz="2000" b="1" i="0" u="none" strike="noStrike" baseline="0" dirty="0">
                <a:latin typeface="Times New Roman" panose="02020603050405020304" pitchFamily="18" charset="0"/>
                <a:cs typeface="Times New Roman" panose="02020603050405020304" pitchFamily="18" charset="0"/>
              </a:rPr>
              <a:t>neon. </a:t>
            </a:r>
          </a:p>
          <a:p>
            <a:pPr algn="just"/>
            <a:r>
              <a:rPr lang="en-IN" sz="2000" b="0" i="0" u="none" strike="noStrike" baseline="0" dirty="0">
                <a:latin typeface="Times New Roman" panose="02020603050405020304" pitchFamily="18" charset="0"/>
                <a:cs typeface="Times New Roman" panose="02020603050405020304" pitchFamily="18" charset="0"/>
              </a:rPr>
              <a:t>A series of vertical conducting ribbons is placed on one glass panel, and a </a:t>
            </a:r>
            <a:r>
              <a:rPr lang="en-IN" sz="2000" b="1" i="0" u="none" strike="noStrike" baseline="0" dirty="0">
                <a:latin typeface="Times New Roman" panose="02020603050405020304" pitchFamily="18" charset="0"/>
                <a:cs typeface="Times New Roman" panose="02020603050405020304" pitchFamily="18" charset="0"/>
              </a:rPr>
              <a:t>set </a:t>
            </a:r>
            <a:r>
              <a:rPr lang="en-IN" sz="2000" b="0" i="0" u="none" strike="noStrike" baseline="0" dirty="0">
                <a:latin typeface="Times New Roman" panose="02020603050405020304" pitchFamily="18" charset="0"/>
                <a:cs typeface="Times New Roman" panose="02020603050405020304" pitchFamily="18" charset="0"/>
              </a:rPr>
              <a:t>of horizontal ribbons is built into the other glass panel</a:t>
            </a:r>
            <a:r>
              <a:rPr lang="en-IN" sz="2000" b="1" i="0" u="none" strike="noStrike" baseline="0" dirty="0">
                <a:latin typeface="Times New Roman" panose="02020603050405020304" pitchFamily="18" charset="0"/>
                <a:cs typeface="Times New Roman" panose="02020603050405020304" pitchFamily="18" charset="0"/>
              </a:rPr>
              <a:t>. </a:t>
            </a:r>
          </a:p>
          <a:p>
            <a:pPr algn="just"/>
            <a:r>
              <a:rPr lang="en-IN" sz="2000" b="0" i="0" dirty="0">
                <a:solidFill>
                  <a:srgbClr val="000000"/>
                </a:solidFill>
                <a:effectLst/>
                <a:latin typeface="Times New Roman" panose="02020603050405020304" pitchFamily="18" charset="0"/>
                <a:cs typeface="Times New Roman" panose="02020603050405020304" pitchFamily="18" charset="0"/>
              </a:rPr>
              <a:t>The essential components of the plasma-panel display are:</a:t>
            </a:r>
          </a:p>
          <a:p>
            <a:pPr algn="just">
              <a:buFont typeface="+mj-lt"/>
              <a:buAutoNum type="arabicPeriod"/>
            </a:pPr>
            <a:r>
              <a:rPr lang="en-IN" sz="2000" b="1" i="0" dirty="0">
                <a:solidFill>
                  <a:srgbClr val="000000"/>
                </a:solidFill>
                <a:effectLst/>
                <a:latin typeface="Times New Roman" panose="02020603050405020304" pitchFamily="18" charset="0"/>
                <a:cs typeface="Times New Roman" panose="02020603050405020304" pitchFamily="18" charset="0"/>
              </a:rPr>
              <a:t>Cathode:</a:t>
            </a:r>
            <a:r>
              <a:rPr lang="en-IN" sz="2000" b="0" i="0" dirty="0">
                <a:solidFill>
                  <a:srgbClr val="000000"/>
                </a:solidFill>
                <a:effectLst/>
                <a:latin typeface="Times New Roman" panose="02020603050405020304" pitchFamily="18" charset="0"/>
                <a:cs typeface="Times New Roman" panose="02020603050405020304" pitchFamily="18" charset="0"/>
              </a:rPr>
              <a:t> It consists of </a:t>
            </a:r>
            <a:r>
              <a:rPr lang="en-IN" sz="2000" b="0" i="0" dirty="0" smtClean="0">
                <a:solidFill>
                  <a:srgbClr val="000000"/>
                </a:solidFill>
                <a:effectLst/>
                <a:latin typeface="Times New Roman" panose="02020603050405020304" pitchFamily="18" charset="0"/>
                <a:cs typeface="Times New Roman" panose="02020603050405020304" pitchFamily="18" charset="0"/>
              </a:rPr>
              <a:t>line </a:t>
            </a:r>
            <a:r>
              <a:rPr lang="en-IN" sz="2000" b="0" i="0" dirty="0">
                <a:solidFill>
                  <a:srgbClr val="000000"/>
                </a:solidFill>
                <a:effectLst/>
                <a:latin typeface="Times New Roman" panose="02020603050405020304" pitchFamily="18" charset="0"/>
                <a:cs typeface="Times New Roman" panose="02020603050405020304" pitchFamily="18" charset="0"/>
              </a:rPr>
              <a:t>wires. It delivers negative voltage to gas cells. The voltage is released along with the negative axis.</a:t>
            </a:r>
          </a:p>
          <a:p>
            <a:pPr algn="just">
              <a:buFont typeface="+mj-lt"/>
              <a:buAutoNum type="arabicPeriod"/>
            </a:pPr>
            <a:r>
              <a:rPr lang="en-IN" sz="2000" b="1" i="0" dirty="0">
                <a:solidFill>
                  <a:srgbClr val="000000"/>
                </a:solidFill>
                <a:effectLst/>
                <a:latin typeface="Times New Roman" panose="02020603050405020304" pitchFamily="18" charset="0"/>
                <a:cs typeface="Times New Roman" panose="02020603050405020304" pitchFamily="18" charset="0"/>
              </a:rPr>
              <a:t>Anode:</a:t>
            </a:r>
            <a:r>
              <a:rPr lang="en-IN" sz="2000" b="0" i="0" dirty="0">
                <a:solidFill>
                  <a:srgbClr val="000000"/>
                </a:solidFill>
                <a:effectLst/>
                <a:latin typeface="Times New Roman" panose="02020603050405020304" pitchFamily="18" charset="0"/>
                <a:cs typeface="Times New Roman" panose="02020603050405020304" pitchFamily="18" charset="0"/>
              </a:rPr>
              <a:t> It also consists of line wires. It delivers positive voltage. The voltage is supplied along positive axis.</a:t>
            </a:r>
          </a:p>
          <a:p>
            <a:pPr algn="just">
              <a:buFont typeface="+mj-lt"/>
              <a:buAutoNum type="arabicPeriod"/>
            </a:pPr>
            <a:r>
              <a:rPr lang="en-IN" sz="2000" b="1" i="0" dirty="0">
                <a:solidFill>
                  <a:srgbClr val="000000"/>
                </a:solidFill>
                <a:effectLst/>
                <a:latin typeface="Times New Roman" panose="02020603050405020304" pitchFamily="18" charset="0"/>
                <a:cs typeface="Times New Roman" panose="02020603050405020304" pitchFamily="18" charset="0"/>
              </a:rPr>
              <a:t>Fluorescent cells:</a:t>
            </a:r>
            <a:r>
              <a:rPr lang="en-IN" sz="2000" b="0" i="0" dirty="0">
                <a:solidFill>
                  <a:srgbClr val="000000"/>
                </a:solidFill>
                <a:effectLst/>
                <a:latin typeface="Times New Roman" panose="02020603050405020304" pitchFamily="18" charset="0"/>
                <a:cs typeface="Times New Roman" panose="02020603050405020304" pitchFamily="18" charset="0"/>
              </a:rPr>
              <a:t> It consists of small pockets of gas liquids when the voltage is applied to this liquid (neon gas) it emits light.</a:t>
            </a:r>
          </a:p>
          <a:p>
            <a:pPr algn="just">
              <a:buFont typeface="+mj-lt"/>
              <a:buAutoNum type="arabicPeriod"/>
            </a:pPr>
            <a:r>
              <a:rPr lang="en-IN" sz="2000" b="1" i="0" dirty="0">
                <a:solidFill>
                  <a:srgbClr val="000000"/>
                </a:solidFill>
                <a:effectLst/>
                <a:latin typeface="Times New Roman" panose="02020603050405020304" pitchFamily="18" charset="0"/>
                <a:cs typeface="Times New Roman" panose="02020603050405020304" pitchFamily="18" charset="0"/>
              </a:rPr>
              <a:t>Glass Plates:</a:t>
            </a:r>
            <a:r>
              <a:rPr lang="en-IN" sz="2000" b="0" i="0" dirty="0">
                <a:solidFill>
                  <a:srgbClr val="000000"/>
                </a:solidFill>
                <a:effectLst/>
                <a:latin typeface="Times New Roman" panose="02020603050405020304" pitchFamily="18" charset="0"/>
                <a:cs typeface="Times New Roman" panose="02020603050405020304" pitchFamily="18" charset="0"/>
              </a:rPr>
              <a:t> These plates act as capacitors. The voltage will be applied, the cell will glow continuously</a:t>
            </a:r>
          </a:p>
          <a:p>
            <a:pPr algn="just"/>
            <a:endParaRPr lang="en-IN" sz="2000" dirty="0"/>
          </a:p>
        </p:txBody>
      </p:sp>
    </p:spTree>
    <p:extLst>
      <p:ext uri="{BB962C8B-B14F-4D97-AF65-F5344CB8AC3E}">
        <p14:creationId xmlns:p14="http://schemas.microsoft.com/office/powerpoint/2010/main" val="22134033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3D3DDA-D53A-4C2D-B781-CCC78C670439}"/>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Plasma panel Display</a:t>
            </a:r>
            <a:endParaRPr lang="en-IN" dirty="0"/>
          </a:p>
        </p:txBody>
      </p:sp>
      <p:sp>
        <p:nvSpPr>
          <p:cNvPr id="3" name="Content Placeholder 2">
            <a:extLst>
              <a:ext uri="{FF2B5EF4-FFF2-40B4-BE49-F238E27FC236}">
                <a16:creationId xmlns:a16="http://schemas.microsoft.com/office/drawing/2014/main" xmlns="" id="{41CA1A91-00C8-4F4B-8D55-99FB2D1ECDAB}"/>
              </a:ext>
            </a:extLst>
          </p:cNvPr>
          <p:cNvSpPr>
            <a:spLocks noGrp="1"/>
          </p:cNvSpPr>
          <p:nvPr>
            <p:ph idx="1"/>
          </p:nvPr>
        </p:nvSpPr>
        <p:spPr/>
        <p:txBody>
          <a:bodyPr/>
          <a:lstStyle/>
          <a:p>
            <a:pPr algn="just"/>
            <a:r>
              <a:rPr lang="en-IN" sz="2400" b="0" i="0" dirty="0">
                <a:solidFill>
                  <a:srgbClr val="000000"/>
                </a:solidFill>
                <a:effectLst/>
                <a:latin typeface="Times New Roman" panose="02020603050405020304" pitchFamily="18" charset="0"/>
                <a:cs typeface="Times New Roman" panose="02020603050405020304" pitchFamily="18" charset="0"/>
              </a:rPr>
              <a:t>The gas will glow when there is a significant voltage difference between horizontal and vertical wires. </a:t>
            </a:r>
          </a:p>
          <a:p>
            <a:pPr algn="just"/>
            <a:r>
              <a:rPr lang="en-IN" sz="2400" b="0" i="0" dirty="0">
                <a:solidFill>
                  <a:srgbClr val="000000"/>
                </a:solidFill>
                <a:effectLst/>
                <a:latin typeface="Times New Roman" panose="02020603050405020304" pitchFamily="18" charset="0"/>
                <a:cs typeface="Times New Roman" panose="02020603050405020304" pitchFamily="18" charset="0"/>
              </a:rPr>
              <a:t>The voltage level is kept between </a:t>
            </a:r>
            <a:r>
              <a:rPr lang="en-IN" sz="2400" b="1" i="0" dirty="0">
                <a:solidFill>
                  <a:srgbClr val="000000"/>
                </a:solidFill>
                <a:effectLst/>
                <a:latin typeface="Times New Roman" panose="02020603050405020304" pitchFamily="18" charset="0"/>
                <a:cs typeface="Times New Roman" panose="02020603050405020304" pitchFamily="18" charset="0"/>
              </a:rPr>
              <a:t>90 volts to 120 volts</a:t>
            </a:r>
            <a:r>
              <a:rPr lang="en-IN" sz="2400" b="0" i="0" dirty="0">
                <a:solidFill>
                  <a:srgbClr val="000000"/>
                </a:solidFill>
                <a:effectLst/>
                <a:latin typeface="Times New Roman" panose="02020603050405020304" pitchFamily="18" charset="0"/>
                <a:cs typeface="Times New Roman" panose="02020603050405020304" pitchFamily="18" charset="0"/>
              </a:rPr>
              <a:t>.</a:t>
            </a:r>
          </a:p>
          <a:p>
            <a:pPr algn="just"/>
            <a:r>
              <a:rPr lang="en-IN" sz="2400" b="0" i="0" dirty="0">
                <a:solidFill>
                  <a:srgbClr val="000000"/>
                </a:solidFill>
                <a:effectLst/>
                <a:latin typeface="Times New Roman" panose="02020603050405020304" pitchFamily="18" charset="0"/>
                <a:cs typeface="Times New Roman" panose="02020603050405020304" pitchFamily="18" charset="0"/>
              </a:rPr>
              <a:t> Plasma level does </a:t>
            </a:r>
            <a:r>
              <a:rPr lang="en-IN" sz="2400" b="1" i="0" dirty="0">
                <a:solidFill>
                  <a:srgbClr val="000000"/>
                </a:solidFill>
                <a:effectLst/>
                <a:latin typeface="Times New Roman" panose="02020603050405020304" pitchFamily="18" charset="0"/>
                <a:cs typeface="Times New Roman" panose="02020603050405020304" pitchFamily="18" charset="0"/>
              </a:rPr>
              <a:t>not require refreshing</a:t>
            </a:r>
            <a:r>
              <a:rPr lang="en-IN" sz="2400" b="0" i="0" dirty="0">
                <a:solidFill>
                  <a:srgbClr val="000000"/>
                </a:solidFill>
                <a:effectLst/>
                <a:latin typeface="Times New Roman" panose="02020603050405020304" pitchFamily="18" charset="0"/>
                <a:cs typeface="Times New Roman" panose="02020603050405020304" pitchFamily="18" charset="0"/>
              </a:rPr>
              <a:t>. </a:t>
            </a:r>
          </a:p>
          <a:p>
            <a:pPr algn="just"/>
            <a:r>
              <a:rPr lang="en-IN" sz="2400" b="0" i="0" dirty="0">
                <a:solidFill>
                  <a:srgbClr val="000000"/>
                </a:solidFill>
                <a:effectLst/>
                <a:latin typeface="Times New Roman" panose="02020603050405020304" pitchFamily="18" charset="0"/>
                <a:cs typeface="Times New Roman" panose="02020603050405020304" pitchFamily="18" charset="0"/>
              </a:rPr>
              <a:t>Erasing is done by reducing the voltage to 90 volts.</a:t>
            </a:r>
          </a:p>
          <a:p>
            <a:pPr algn="just"/>
            <a:r>
              <a:rPr lang="en-IN" sz="2400" b="0" i="0" dirty="0">
                <a:solidFill>
                  <a:srgbClr val="000000"/>
                </a:solidFill>
                <a:effectLst/>
                <a:latin typeface="Times New Roman" panose="02020603050405020304" pitchFamily="18" charset="0"/>
                <a:cs typeface="Times New Roman" panose="02020603050405020304" pitchFamily="18" charset="0"/>
              </a:rPr>
              <a:t>Each cell of plasma has two states, so cell is said to be </a:t>
            </a:r>
            <a:r>
              <a:rPr lang="en-IN" sz="2400" b="1" i="0" dirty="0">
                <a:solidFill>
                  <a:srgbClr val="000000"/>
                </a:solidFill>
                <a:effectLst/>
                <a:latin typeface="Times New Roman" panose="02020603050405020304" pitchFamily="18" charset="0"/>
                <a:cs typeface="Times New Roman" panose="02020603050405020304" pitchFamily="18" charset="0"/>
              </a:rPr>
              <a:t>stable.</a:t>
            </a:r>
            <a:r>
              <a:rPr lang="en-IN" sz="2400" b="0" i="0" dirty="0">
                <a:solidFill>
                  <a:srgbClr val="000000"/>
                </a:solidFill>
                <a:effectLst/>
                <a:latin typeface="Times New Roman" panose="02020603050405020304" pitchFamily="18" charset="0"/>
                <a:cs typeface="Times New Roman" panose="02020603050405020304" pitchFamily="18" charset="0"/>
              </a:rPr>
              <a:t> </a:t>
            </a:r>
          </a:p>
          <a:p>
            <a:pPr algn="just"/>
            <a:r>
              <a:rPr lang="en-IN" sz="2400" b="0" i="0" dirty="0">
                <a:solidFill>
                  <a:srgbClr val="000000"/>
                </a:solidFill>
                <a:effectLst/>
                <a:latin typeface="Times New Roman" panose="02020603050405020304" pitchFamily="18" charset="0"/>
                <a:cs typeface="Times New Roman" panose="02020603050405020304" pitchFamily="18" charset="0"/>
              </a:rPr>
              <a:t>Displayable point in plasma panel is made by the crossing of the horizontal and vertical grid. </a:t>
            </a:r>
          </a:p>
          <a:p>
            <a:pPr algn="just"/>
            <a:r>
              <a:rPr lang="en-IN" sz="2400" b="0" i="0" dirty="0">
                <a:solidFill>
                  <a:srgbClr val="000000"/>
                </a:solidFill>
                <a:effectLst/>
                <a:latin typeface="Times New Roman" panose="02020603050405020304" pitchFamily="18" charset="0"/>
                <a:cs typeface="Times New Roman" panose="02020603050405020304" pitchFamily="18" charset="0"/>
              </a:rPr>
              <a:t>The resolution of the plasma panel can be </a:t>
            </a:r>
            <a:r>
              <a:rPr lang="en-IN" sz="2400" b="1" i="0" dirty="0">
                <a:solidFill>
                  <a:srgbClr val="000000"/>
                </a:solidFill>
                <a:effectLst/>
                <a:latin typeface="Times New Roman" panose="02020603050405020304" pitchFamily="18" charset="0"/>
                <a:cs typeface="Times New Roman" panose="02020603050405020304" pitchFamily="18" charset="0"/>
              </a:rPr>
              <a:t>up to 512 * 512 pixels</a:t>
            </a:r>
          </a:p>
          <a:p>
            <a:endParaRPr lang="en-IN" dirty="0"/>
          </a:p>
        </p:txBody>
      </p:sp>
    </p:spTree>
    <p:extLst>
      <p:ext uri="{BB962C8B-B14F-4D97-AF65-F5344CB8AC3E}">
        <p14:creationId xmlns:p14="http://schemas.microsoft.com/office/powerpoint/2010/main" val="4185645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1A5E8D-3F51-4FCE-A3A5-14E99225138C}"/>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Plasma panel Display</a:t>
            </a:r>
            <a:endParaRPr lang="en-IN" dirty="0"/>
          </a:p>
        </p:txBody>
      </p:sp>
      <p:pic>
        <p:nvPicPr>
          <p:cNvPr id="3074" name="Picture 2" descr="Flat Panel Display">
            <a:extLst>
              <a:ext uri="{FF2B5EF4-FFF2-40B4-BE49-F238E27FC236}">
                <a16:creationId xmlns:a16="http://schemas.microsoft.com/office/drawing/2014/main" xmlns="" id="{55DD9B45-7A7E-4CEB-BA41-08229218A40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593808"/>
            <a:ext cx="5944430" cy="334374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lasma display - Wikipedia">
            <a:extLst>
              <a:ext uri="{FF2B5EF4-FFF2-40B4-BE49-F238E27FC236}">
                <a16:creationId xmlns:a16="http://schemas.microsoft.com/office/drawing/2014/main" xmlns="" id="{91F56617-B343-4AEB-A121-7734282A61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3782" y="1495934"/>
            <a:ext cx="5210892" cy="3908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4746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C89F57-2026-4B7E-8524-0D4CED5F82C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B673C7DE-CAC0-446B-BC80-E95DC05AC735}"/>
              </a:ext>
            </a:extLst>
          </p:cNvPr>
          <p:cNvSpPr>
            <a:spLocks noGrp="1"/>
          </p:cNvSpPr>
          <p:nvPr>
            <p:ph idx="1"/>
          </p:nvPr>
        </p:nvSpPr>
        <p:spPr/>
        <p:txBody>
          <a:bodyPr/>
          <a:lstStyle/>
          <a:p>
            <a:endParaRPr lang="en-IN" dirty="0"/>
          </a:p>
        </p:txBody>
      </p:sp>
      <p:pic>
        <p:nvPicPr>
          <p:cNvPr id="4098" name="Picture 2" descr="Plasma Display Stock Illustrations – 11,101 Plasma Display Stock  Illustrations, Vectors &amp; Clipart - Dreamstime">
            <a:extLst>
              <a:ext uri="{FF2B5EF4-FFF2-40B4-BE49-F238E27FC236}">
                <a16:creationId xmlns:a16="http://schemas.microsoft.com/office/drawing/2014/main" xmlns="" id="{3C549A2D-F35D-4D0E-83C5-9FF7CB6362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56" b="10365"/>
          <a:stretch/>
        </p:blipFill>
        <p:spPr bwMode="auto">
          <a:xfrm>
            <a:off x="2596896" y="792300"/>
            <a:ext cx="6727857" cy="5441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829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CD9F9A-299A-4897-8C78-F9CB8D7CA060}"/>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Plasma panel Display</a:t>
            </a:r>
            <a:endParaRPr lang="en-IN" dirty="0"/>
          </a:p>
        </p:txBody>
      </p:sp>
      <p:sp>
        <p:nvSpPr>
          <p:cNvPr id="3" name="Content Placeholder 2">
            <a:extLst>
              <a:ext uri="{FF2B5EF4-FFF2-40B4-BE49-F238E27FC236}">
                <a16:creationId xmlns:a16="http://schemas.microsoft.com/office/drawing/2014/main" xmlns="" id="{0BDC38CF-89CD-4B2F-887A-30C0547EC18E}"/>
              </a:ext>
            </a:extLst>
          </p:cNvPr>
          <p:cNvSpPr>
            <a:spLocks noGrp="1"/>
          </p:cNvSpPr>
          <p:nvPr>
            <p:ph idx="1"/>
          </p:nvPr>
        </p:nvSpPr>
        <p:spPr/>
        <p:txBody>
          <a:bodyPr>
            <a:normAutofit lnSpcReduction="10000"/>
          </a:bodyPr>
          <a:lstStyle/>
          <a:p>
            <a:pPr algn="just"/>
            <a:r>
              <a:rPr lang="en-IN" b="1" i="0" dirty="0">
                <a:effectLst/>
                <a:latin typeface="Times New Roman" panose="02020603050405020304" pitchFamily="18" charset="0"/>
                <a:cs typeface="Times New Roman" panose="02020603050405020304" pitchFamily="18" charset="0"/>
              </a:rPr>
              <a:t>Advantage:</a:t>
            </a:r>
          </a:p>
          <a:p>
            <a:pPr algn="just">
              <a:buFont typeface="+mj-lt"/>
              <a:buAutoNum type="arabicPeriod"/>
            </a:pPr>
            <a:r>
              <a:rPr lang="en-IN" b="0" i="0" dirty="0">
                <a:solidFill>
                  <a:srgbClr val="000000"/>
                </a:solidFill>
                <a:effectLst/>
                <a:latin typeface="Times New Roman" panose="02020603050405020304" pitchFamily="18" charset="0"/>
                <a:cs typeface="Times New Roman" panose="02020603050405020304" pitchFamily="18" charset="0"/>
              </a:rPr>
              <a:t>High Resolution</a:t>
            </a:r>
          </a:p>
          <a:p>
            <a:pPr algn="just">
              <a:buFont typeface="+mj-lt"/>
              <a:buAutoNum type="arabicPeriod"/>
            </a:pPr>
            <a:r>
              <a:rPr lang="en-IN" b="0" i="0" dirty="0">
                <a:solidFill>
                  <a:srgbClr val="000000"/>
                </a:solidFill>
                <a:effectLst/>
                <a:latin typeface="Times New Roman" panose="02020603050405020304" pitchFamily="18" charset="0"/>
                <a:cs typeface="Times New Roman" panose="02020603050405020304" pitchFamily="18" charset="0"/>
              </a:rPr>
              <a:t>Large screen size is also possible.</a:t>
            </a:r>
          </a:p>
          <a:p>
            <a:pPr algn="just">
              <a:buFont typeface="+mj-lt"/>
              <a:buAutoNum type="arabicPeriod"/>
            </a:pPr>
            <a:r>
              <a:rPr lang="en-IN" b="0" i="0" dirty="0">
                <a:solidFill>
                  <a:srgbClr val="000000"/>
                </a:solidFill>
                <a:effectLst/>
                <a:latin typeface="Times New Roman" panose="02020603050405020304" pitchFamily="18" charset="0"/>
                <a:cs typeface="Times New Roman" panose="02020603050405020304" pitchFamily="18" charset="0"/>
              </a:rPr>
              <a:t>Less Volume</a:t>
            </a:r>
          </a:p>
          <a:p>
            <a:pPr algn="just">
              <a:buFont typeface="+mj-lt"/>
              <a:buAutoNum type="arabicPeriod"/>
            </a:pPr>
            <a:r>
              <a:rPr lang="en-IN" b="0" i="0" dirty="0">
                <a:solidFill>
                  <a:srgbClr val="000000"/>
                </a:solidFill>
                <a:effectLst/>
                <a:latin typeface="Times New Roman" panose="02020603050405020304" pitchFamily="18" charset="0"/>
                <a:cs typeface="Times New Roman" panose="02020603050405020304" pitchFamily="18" charset="0"/>
              </a:rPr>
              <a:t>Less weight</a:t>
            </a:r>
          </a:p>
          <a:p>
            <a:pPr algn="just">
              <a:buFont typeface="+mj-lt"/>
              <a:buAutoNum type="arabicPeriod"/>
            </a:pPr>
            <a:r>
              <a:rPr lang="en-IN" b="0" i="0" dirty="0">
                <a:solidFill>
                  <a:srgbClr val="000000"/>
                </a:solidFill>
                <a:effectLst/>
                <a:latin typeface="Times New Roman" panose="02020603050405020304" pitchFamily="18" charset="0"/>
                <a:cs typeface="Times New Roman" panose="02020603050405020304" pitchFamily="18" charset="0"/>
              </a:rPr>
              <a:t>Flicker Free Display (as no refreshin</a:t>
            </a:r>
            <a:r>
              <a:rPr lang="en-IN" dirty="0">
                <a:solidFill>
                  <a:srgbClr val="000000"/>
                </a:solidFill>
                <a:latin typeface="Times New Roman" panose="02020603050405020304" pitchFamily="18" charset="0"/>
                <a:cs typeface="Times New Roman" panose="02020603050405020304" pitchFamily="18" charset="0"/>
              </a:rPr>
              <a:t>g is required)</a:t>
            </a:r>
            <a:endParaRPr lang="en-IN" b="0" i="0" dirty="0">
              <a:solidFill>
                <a:srgbClr val="000000"/>
              </a:solidFill>
              <a:effectLst/>
              <a:latin typeface="Times New Roman" panose="02020603050405020304" pitchFamily="18" charset="0"/>
              <a:cs typeface="Times New Roman" panose="02020603050405020304" pitchFamily="18" charset="0"/>
            </a:endParaRPr>
          </a:p>
          <a:p>
            <a:pPr algn="just"/>
            <a:r>
              <a:rPr lang="en-IN" b="1" i="0" dirty="0">
                <a:effectLst/>
                <a:latin typeface="Times New Roman" panose="02020603050405020304" pitchFamily="18" charset="0"/>
                <a:cs typeface="Times New Roman" panose="02020603050405020304" pitchFamily="18" charset="0"/>
              </a:rPr>
              <a:t>Disadvantage</a:t>
            </a:r>
            <a:r>
              <a:rPr lang="en-IN" b="1" i="0" dirty="0" smtClean="0">
                <a:effectLst/>
                <a:latin typeface="Times New Roman" panose="02020603050405020304" pitchFamily="18" charset="0"/>
                <a:cs typeface="Times New Roman" panose="02020603050405020304" pitchFamily="18" charset="0"/>
              </a:rPr>
              <a:t>:</a:t>
            </a:r>
            <a:endParaRPr lang="en-IN" b="0" i="0" dirty="0">
              <a:solidFill>
                <a:srgbClr val="000000"/>
              </a:solidFill>
              <a:effectLst/>
              <a:latin typeface="Times New Roman" panose="02020603050405020304" pitchFamily="18" charset="0"/>
              <a:cs typeface="Times New Roman" panose="02020603050405020304" pitchFamily="18" charset="0"/>
            </a:endParaRPr>
          </a:p>
          <a:p>
            <a:pPr algn="just">
              <a:buFont typeface="+mj-lt"/>
              <a:buAutoNum type="arabicPeriod"/>
            </a:pPr>
            <a:r>
              <a:rPr lang="en-IN" b="0" i="0" dirty="0">
                <a:solidFill>
                  <a:srgbClr val="000000"/>
                </a:solidFill>
                <a:effectLst/>
                <a:latin typeface="Times New Roman" panose="02020603050405020304" pitchFamily="18" charset="0"/>
                <a:cs typeface="Times New Roman" panose="02020603050405020304" pitchFamily="18" charset="0"/>
              </a:rPr>
              <a:t>Wiring requirement anode and the cathode is complex.</a:t>
            </a:r>
          </a:p>
          <a:p>
            <a:pPr algn="just">
              <a:buFont typeface="+mj-lt"/>
              <a:buAutoNum type="arabicPeriod"/>
            </a:pPr>
            <a:r>
              <a:rPr lang="en-IN" b="0" i="0" dirty="0">
                <a:solidFill>
                  <a:srgbClr val="000000"/>
                </a:solidFill>
                <a:effectLst/>
                <a:latin typeface="Times New Roman" panose="02020603050405020304" pitchFamily="18" charset="0"/>
                <a:cs typeface="Times New Roman" panose="02020603050405020304" pitchFamily="18" charset="0"/>
              </a:rPr>
              <a:t>Its addressing is also complex.</a:t>
            </a:r>
          </a:p>
          <a:p>
            <a:endParaRPr lang="en-IN" dirty="0"/>
          </a:p>
        </p:txBody>
      </p:sp>
    </p:spTree>
    <p:extLst>
      <p:ext uri="{BB962C8B-B14F-4D97-AF65-F5344CB8AC3E}">
        <p14:creationId xmlns:p14="http://schemas.microsoft.com/office/powerpoint/2010/main" val="1898260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20C10F-358F-4213-8C34-77842542D037}"/>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6. Computer ART</a:t>
            </a:r>
          </a:p>
        </p:txBody>
      </p:sp>
      <p:sp>
        <p:nvSpPr>
          <p:cNvPr id="3" name="Content Placeholder 2">
            <a:extLst>
              <a:ext uri="{FF2B5EF4-FFF2-40B4-BE49-F238E27FC236}">
                <a16:creationId xmlns:a16="http://schemas.microsoft.com/office/drawing/2014/main" xmlns="" id="{457DF319-1092-4FF9-819F-A3025243EB50}"/>
              </a:ext>
            </a:extLst>
          </p:cNvPr>
          <p:cNvSpPr>
            <a:spLocks noGrp="1"/>
          </p:cNvSpPr>
          <p:nvPr>
            <p:ph idx="1"/>
          </p:nvPr>
        </p:nvSpPr>
        <p:spPr/>
        <p:txBody>
          <a:bodyPr/>
          <a:lstStyle/>
          <a:p>
            <a:pPr algn="just"/>
            <a:r>
              <a:rPr lang="en-IN" dirty="0">
                <a:latin typeface="Times New Roman" panose="02020603050405020304" pitchFamily="18" charset="0"/>
                <a:cs typeface="Times New Roman" panose="02020603050405020304" pitchFamily="18" charset="0"/>
              </a:rPr>
              <a:t>Fine art and commercial art can be done using computer graphics.</a:t>
            </a:r>
          </a:p>
          <a:p>
            <a:pPr algn="just"/>
            <a:r>
              <a:rPr lang="en-IN" dirty="0">
                <a:latin typeface="Times New Roman" panose="02020603050405020304" pitchFamily="18" charset="0"/>
                <a:cs typeface="Times New Roman" panose="02020603050405020304" pitchFamily="18" charset="0"/>
              </a:rPr>
              <a:t>For example: PAINTBRUSH </a:t>
            </a:r>
          </a:p>
          <a:p>
            <a:pPr algn="just"/>
            <a:endParaRPr lang="en-IN" dirty="0">
              <a:latin typeface="Times New Roman" panose="02020603050405020304" pitchFamily="18" charset="0"/>
              <a:cs typeface="Times New Roman" panose="02020603050405020304" pitchFamily="18" charset="0"/>
            </a:endParaRPr>
          </a:p>
        </p:txBody>
      </p:sp>
      <p:pic>
        <p:nvPicPr>
          <p:cNvPr id="7170" name="Picture 2" descr="Best Free Drawing Softwares in 2021">
            <a:extLst>
              <a:ext uri="{FF2B5EF4-FFF2-40B4-BE49-F238E27FC236}">
                <a16:creationId xmlns:a16="http://schemas.microsoft.com/office/drawing/2014/main" xmlns="" id="{565C5D2A-76C5-47DE-A4CD-C624497583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9172" y="3308024"/>
            <a:ext cx="4798828" cy="255937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Lon Stein's Movies: The First computer art ever made">
            <a:extLst>
              <a:ext uri="{FF2B5EF4-FFF2-40B4-BE49-F238E27FC236}">
                <a16:creationId xmlns:a16="http://schemas.microsoft.com/office/drawing/2014/main" xmlns="" id="{6738E8ED-05F3-45B5-A107-0FC99DEF8DA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8195" y="3308024"/>
            <a:ext cx="4504440" cy="255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84685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D33352-4D30-479A-BEB5-8A60FA614267}"/>
              </a:ext>
            </a:extLst>
          </p:cNvPr>
          <p:cNvSpPr>
            <a:spLocks noGrp="1"/>
          </p:cNvSpPr>
          <p:nvPr>
            <p:ph type="title"/>
          </p:nvPr>
        </p:nvSpPr>
        <p:spPr/>
        <p:txBody>
          <a:bodyPr>
            <a:normAutofit/>
          </a:bodyPr>
          <a:lstStyle/>
          <a:p>
            <a:r>
              <a:rPr lang="en-IN" b="1" i="0" u="none" strike="noStrike" baseline="0" dirty="0">
                <a:latin typeface="Times New Roman" panose="02020603050405020304" pitchFamily="18" charset="0"/>
              </a:rPr>
              <a:t>Thin-film electroluminescent displays</a:t>
            </a:r>
            <a:endParaRPr lang="en-IN" b="1" dirty="0"/>
          </a:p>
        </p:txBody>
      </p:sp>
      <p:pic>
        <p:nvPicPr>
          <p:cNvPr id="5122" name="Picture 2" descr="Electroluminescent display - Wikipedia">
            <a:extLst>
              <a:ext uri="{FF2B5EF4-FFF2-40B4-BE49-F238E27FC236}">
                <a16:creationId xmlns:a16="http://schemas.microsoft.com/office/drawing/2014/main" xmlns="" id="{6AB6AA51-5074-45B8-8E4C-B64224FBC35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381641" y="1862138"/>
            <a:ext cx="2794000" cy="20955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Electroluminescent Lamps - How They Work &amp; History">
            <a:extLst>
              <a:ext uri="{FF2B5EF4-FFF2-40B4-BE49-F238E27FC236}">
                <a16:creationId xmlns:a16="http://schemas.microsoft.com/office/drawing/2014/main" xmlns="" id="{8CCEE84C-31CA-4F9E-B739-EC434CB0AF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1585" y="2205038"/>
            <a:ext cx="2609850"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6003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46E1FC-FF1A-4850-8B06-622CAFBC8FCB}"/>
              </a:ext>
            </a:extLst>
          </p:cNvPr>
          <p:cNvSpPr>
            <a:spLocks noGrp="1"/>
          </p:cNvSpPr>
          <p:nvPr>
            <p:ph type="title"/>
          </p:nvPr>
        </p:nvSpPr>
        <p:spPr/>
        <p:txBody>
          <a:bodyPr/>
          <a:lstStyle/>
          <a:p>
            <a:r>
              <a:rPr lang="en-IN" b="1" i="0" u="none" strike="noStrike" baseline="0" dirty="0">
                <a:latin typeface="Times New Roman" panose="02020603050405020304" pitchFamily="18" charset="0"/>
              </a:rPr>
              <a:t>Thin-film electroluminescent displays</a:t>
            </a:r>
            <a:endParaRPr lang="en-IN" dirty="0"/>
          </a:p>
        </p:txBody>
      </p:sp>
      <p:sp>
        <p:nvSpPr>
          <p:cNvPr id="3" name="Content Placeholder 2">
            <a:extLst>
              <a:ext uri="{FF2B5EF4-FFF2-40B4-BE49-F238E27FC236}">
                <a16:creationId xmlns:a16="http://schemas.microsoft.com/office/drawing/2014/main" xmlns="" id="{2CC97D60-CC88-4B58-9B59-EB41908FADD2}"/>
              </a:ext>
            </a:extLst>
          </p:cNvPr>
          <p:cNvSpPr>
            <a:spLocks noGrp="1"/>
          </p:cNvSpPr>
          <p:nvPr>
            <p:ph idx="1"/>
          </p:nvPr>
        </p:nvSpPr>
        <p:spPr/>
        <p:txBody>
          <a:bodyPr>
            <a:normAutofit/>
          </a:bodyPr>
          <a:lstStyle/>
          <a:p>
            <a:pPr algn="just"/>
            <a:r>
              <a:rPr lang="en-IN" sz="2400" b="1" i="0" u="none" strike="noStrike" baseline="0" dirty="0">
                <a:latin typeface="Times New Roman" panose="02020603050405020304" pitchFamily="18" charset="0"/>
                <a:cs typeface="Times New Roman" panose="02020603050405020304" pitchFamily="18" charset="0"/>
              </a:rPr>
              <a:t>Thin-film electroluminescent displays </a:t>
            </a:r>
            <a:r>
              <a:rPr lang="en-IN" sz="2400" b="0" i="0" u="none" strike="noStrike" baseline="0" dirty="0">
                <a:latin typeface="Times New Roman" panose="02020603050405020304" pitchFamily="18" charset="0"/>
                <a:cs typeface="Times New Roman" panose="02020603050405020304" pitchFamily="18" charset="0"/>
              </a:rPr>
              <a:t>are similar in construction to a plasma panel. </a:t>
            </a:r>
          </a:p>
          <a:p>
            <a:pPr algn="just"/>
            <a:r>
              <a:rPr lang="en-IN" sz="2400" b="0" i="0" u="none" strike="noStrike" baseline="0" dirty="0">
                <a:latin typeface="Times New Roman" panose="02020603050405020304" pitchFamily="18" charset="0"/>
                <a:cs typeface="Times New Roman" panose="02020603050405020304" pitchFamily="18" charset="0"/>
              </a:rPr>
              <a:t>The difference is that the region between the glass plates is filled with </a:t>
            </a:r>
            <a:r>
              <a:rPr lang="en-IN" sz="2400" b="1" i="0" u="none" strike="noStrike" baseline="0" dirty="0">
                <a:latin typeface="Times New Roman" panose="02020603050405020304" pitchFamily="18" charset="0"/>
                <a:cs typeface="Times New Roman" panose="02020603050405020304" pitchFamily="18" charset="0"/>
              </a:rPr>
              <a:t>a phosphor, such as zinc sulphide doped with manganese</a:t>
            </a:r>
            <a:r>
              <a:rPr lang="en-IN" sz="2400" b="0" i="0" u="none" strike="noStrike" baseline="0" dirty="0">
                <a:latin typeface="Times New Roman" panose="02020603050405020304" pitchFamily="18" charset="0"/>
                <a:cs typeface="Times New Roman" panose="02020603050405020304" pitchFamily="18" charset="0"/>
              </a:rPr>
              <a:t>, instead of a gas</a:t>
            </a:r>
          </a:p>
          <a:p>
            <a:pPr algn="just"/>
            <a:r>
              <a:rPr lang="en-IN" sz="2400" b="0" i="0" u="none" strike="noStrike" baseline="0" dirty="0">
                <a:latin typeface="Times New Roman" panose="02020603050405020304" pitchFamily="18" charset="0"/>
                <a:cs typeface="Times New Roman" panose="02020603050405020304" pitchFamily="18" charset="0"/>
              </a:rPr>
              <a:t>When a sufficiently high voltage is applied to a pair of crossing elec</a:t>
            </a:r>
            <a:r>
              <a:rPr lang="en-IN" sz="2400" b="1" i="0" u="none" strike="noStrike" baseline="0" dirty="0">
                <a:latin typeface="Times New Roman" panose="02020603050405020304" pitchFamily="18" charset="0"/>
                <a:cs typeface="Times New Roman" panose="02020603050405020304" pitchFamily="18" charset="0"/>
              </a:rPr>
              <a:t>trodes, </a:t>
            </a:r>
            <a:r>
              <a:rPr lang="en-IN" sz="2400" b="0" i="0" u="none" strike="noStrike" baseline="0" dirty="0">
                <a:latin typeface="Times New Roman" panose="02020603050405020304" pitchFamily="18" charset="0"/>
                <a:cs typeface="Times New Roman" panose="02020603050405020304" pitchFamily="18" charset="0"/>
              </a:rPr>
              <a:t>the phosphor becomes a conductor in the area of the intersection of the two electrodes.</a:t>
            </a:r>
          </a:p>
          <a:p>
            <a:pPr algn="just"/>
            <a:r>
              <a:rPr lang="en-IN" sz="2400" b="0" i="0" u="none" strike="noStrike" baseline="0" dirty="0">
                <a:latin typeface="Times New Roman" panose="02020603050405020304" pitchFamily="18" charset="0"/>
                <a:cs typeface="Times New Roman" panose="02020603050405020304" pitchFamily="18" charset="0"/>
              </a:rPr>
              <a:t> Electrical energy is then absorbed by the manganese atoms, which then release the energy as a spot of </a:t>
            </a:r>
            <a:r>
              <a:rPr lang="en-IN" sz="2400" b="0" i="0" u="none" strike="noStrike" baseline="0" dirty="0" smtClean="0">
                <a:latin typeface="Times New Roman" panose="02020603050405020304" pitchFamily="18" charset="0"/>
                <a:cs typeface="Times New Roman" panose="02020603050405020304" pitchFamily="18" charset="0"/>
              </a:rPr>
              <a:t>light.</a:t>
            </a:r>
            <a:endParaRPr lang="en-IN" sz="2400" b="0" i="0" u="none" strike="noStrike" baseline="0" dirty="0">
              <a:latin typeface="Times New Roman" panose="02020603050405020304" pitchFamily="18" charset="0"/>
              <a:cs typeface="Times New Roman" panose="02020603050405020304" pitchFamily="18" charset="0"/>
            </a:endParaRPr>
          </a:p>
          <a:p>
            <a:pPr algn="just"/>
            <a:r>
              <a:rPr lang="en-IN" sz="2400" b="0" i="0" u="none" strike="noStrike" baseline="0" dirty="0">
                <a:latin typeface="Times New Roman" panose="02020603050405020304" pitchFamily="18" charset="0"/>
                <a:cs typeface="Times New Roman" panose="02020603050405020304" pitchFamily="18" charset="0"/>
              </a:rPr>
              <a:t> Electroluminescent displays require more power than plasma </a:t>
            </a:r>
            <a:r>
              <a:rPr lang="en-IN" sz="2400" b="0" i="0" u="none" strike="noStrike" baseline="0" dirty="0" smtClean="0">
                <a:latin typeface="Times New Roman" panose="02020603050405020304" pitchFamily="18" charset="0"/>
                <a:cs typeface="Times New Roman" panose="02020603050405020304" pitchFamily="18" charset="0"/>
              </a:rPr>
              <a:t>panel.</a:t>
            </a:r>
          </a:p>
          <a:p>
            <a:pPr algn="just"/>
            <a:r>
              <a:rPr lang="en-IN" sz="2400" b="0" i="0" u="none" strike="noStrike" baseline="0" dirty="0" smtClean="0">
                <a:latin typeface="Times New Roman" panose="02020603050405020304" pitchFamily="18" charset="0"/>
                <a:cs typeface="Times New Roman" panose="02020603050405020304" pitchFamily="18" charset="0"/>
              </a:rPr>
              <a:t>Good </a:t>
            </a:r>
            <a:r>
              <a:rPr lang="en-IN" sz="2400" b="0" i="0" u="none" strike="noStrike" baseline="0" dirty="0">
                <a:latin typeface="Times New Roman" panose="02020603050405020304" pitchFamily="18" charset="0"/>
                <a:cs typeface="Times New Roman" panose="02020603050405020304" pitchFamily="18" charset="0"/>
              </a:rPr>
              <a:t>colour and Gray scale displays are hard to achieve.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9997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F0D645-F1DB-4894-BCE7-212A8B47FDE4}"/>
              </a:ext>
            </a:extLst>
          </p:cNvPr>
          <p:cNvSpPr>
            <a:spLocks noGrp="1"/>
          </p:cNvSpPr>
          <p:nvPr>
            <p:ph type="title"/>
          </p:nvPr>
        </p:nvSpPr>
        <p:spPr/>
        <p:txBody>
          <a:bodyPr/>
          <a:lstStyle/>
          <a:p>
            <a:r>
              <a:rPr lang="en-IN" b="1" i="0" u="none" strike="noStrike" baseline="0" dirty="0">
                <a:latin typeface="Times New Roman" panose="02020603050405020304" pitchFamily="18" charset="0"/>
              </a:rPr>
              <a:t>Thin-film electroluminescent displays</a:t>
            </a:r>
            <a:endParaRPr lang="en-IN" dirty="0"/>
          </a:p>
        </p:txBody>
      </p:sp>
      <p:sp>
        <p:nvSpPr>
          <p:cNvPr id="3" name="Content Placeholder 2">
            <a:extLst>
              <a:ext uri="{FF2B5EF4-FFF2-40B4-BE49-F238E27FC236}">
                <a16:creationId xmlns:a16="http://schemas.microsoft.com/office/drawing/2014/main" xmlns="" id="{F3FC6570-26C9-41C1-B3FF-6E2848C26C9B}"/>
              </a:ext>
            </a:extLst>
          </p:cNvPr>
          <p:cNvSpPr>
            <a:spLocks noGrp="1"/>
          </p:cNvSpPr>
          <p:nvPr>
            <p:ph idx="1"/>
          </p:nvPr>
        </p:nvSpPr>
        <p:spPr/>
        <p:txBody>
          <a:bodyPr/>
          <a:lstStyle/>
          <a:p>
            <a:endParaRPr lang="en-IN" dirty="0"/>
          </a:p>
        </p:txBody>
      </p:sp>
      <p:pic>
        <p:nvPicPr>
          <p:cNvPr id="3074" name="Picture 2" descr="Thin Film Electroluminescent Displays - Educate">
            <a:extLst>
              <a:ext uri="{FF2B5EF4-FFF2-40B4-BE49-F238E27FC236}">
                <a16:creationId xmlns:a16="http://schemas.microsoft.com/office/drawing/2014/main" xmlns="" id="{3E3104BA-649F-4796-B1AA-D009BBEAFE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3868" y="1690688"/>
            <a:ext cx="5144263" cy="38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83897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355F12-F5B5-432D-9380-37D553188E43}"/>
              </a:ext>
            </a:extLst>
          </p:cNvPr>
          <p:cNvSpPr>
            <a:spLocks noGrp="1"/>
          </p:cNvSpPr>
          <p:nvPr>
            <p:ph type="title"/>
          </p:nvPr>
        </p:nvSpPr>
        <p:spPr/>
        <p:txBody>
          <a:bodyPr/>
          <a:lstStyle/>
          <a:p>
            <a:r>
              <a:rPr lang="en-IN" b="1" i="0" dirty="0">
                <a:effectLst/>
                <a:latin typeface="Times New Roman" panose="02020603050405020304" pitchFamily="18" charset="0"/>
                <a:cs typeface="Times New Roman" panose="02020603050405020304" pitchFamily="18" charset="0"/>
              </a:rPr>
              <a:t>LED (Light Emitting Diode)</a:t>
            </a:r>
            <a:r>
              <a:rPr lang="en-IN" b="0" i="0" dirty="0">
                <a:solidFill>
                  <a:srgbClr val="610B38"/>
                </a:solidFill>
                <a:effectLst/>
                <a:latin typeface="erdana"/>
              </a:rPr>
              <a:t/>
            </a:r>
            <a:br>
              <a:rPr lang="en-IN" b="0" i="0" dirty="0">
                <a:solidFill>
                  <a:srgbClr val="610B38"/>
                </a:solidFill>
                <a:effectLst/>
                <a:latin typeface="erdana"/>
              </a:rPr>
            </a:br>
            <a:endParaRPr lang="en-IN" dirty="0"/>
          </a:p>
        </p:txBody>
      </p:sp>
      <p:sp>
        <p:nvSpPr>
          <p:cNvPr id="3" name="Content Placeholder 2">
            <a:extLst>
              <a:ext uri="{FF2B5EF4-FFF2-40B4-BE49-F238E27FC236}">
                <a16:creationId xmlns:a16="http://schemas.microsoft.com/office/drawing/2014/main" xmlns="" id="{40D7F61E-9F75-4084-AA79-148450B5FEC7}"/>
              </a:ext>
            </a:extLst>
          </p:cNvPr>
          <p:cNvSpPr>
            <a:spLocks noGrp="1"/>
          </p:cNvSpPr>
          <p:nvPr>
            <p:ph idx="1"/>
          </p:nvPr>
        </p:nvSpPr>
        <p:spPr>
          <a:xfrm>
            <a:off x="762001" y="1307010"/>
            <a:ext cx="10515600" cy="2241408"/>
          </a:xfrm>
        </p:spPr>
        <p:txBody>
          <a:bodyPr/>
          <a:lstStyle/>
          <a:p>
            <a:pPr algn="just"/>
            <a:r>
              <a:rPr lang="en-IN" sz="2400" b="1" i="0" u="none" strike="noStrike" baseline="0" smtClean="0">
                <a:latin typeface="Times New Roman" panose="02020603050405020304" pitchFamily="18" charset="0"/>
                <a:cs typeface="Times New Roman" panose="02020603050405020304" pitchFamily="18" charset="0"/>
              </a:rPr>
              <a:t>A </a:t>
            </a:r>
            <a:r>
              <a:rPr lang="en-IN" sz="2400" b="0" i="0" u="none" strike="noStrike" baseline="0" dirty="0">
                <a:latin typeface="Times New Roman" panose="02020603050405020304" pitchFamily="18" charset="0"/>
                <a:cs typeface="Times New Roman" panose="02020603050405020304" pitchFamily="18" charset="0"/>
              </a:rPr>
              <a:t>matrix of diodes is arranged to form the pixel positions in the display, and picture definition is stored in a refresh buffer. </a:t>
            </a:r>
          </a:p>
          <a:p>
            <a:pPr algn="just"/>
            <a:r>
              <a:rPr lang="en-IN" sz="2400" b="0" i="0" u="none" strike="noStrike" baseline="0" dirty="0" smtClean="0">
                <a:latin typeface="Times New Roman" panose="02020603050405020304" pitchFamily="18" charset="0"/>
                <a:cs typeface="Times New Roman" panose="02020603050405020304" pitchFamily="18" charset="0"/>
              </a:rPr>
              <a:t>Information </a:t>
            </a:r>
            <a:r>
              <a:rPr lang="en-IN" sz="2400" b="0" i="0" u="none" strike="noStrike" baseline="0" dirty="0">
                <a:latin typeface="Times New Roman" panose="02020603050405020304" pitchFamily="18" charset="0"/>
                <a:cs typeface="Times New Roman" panose="02020603050405020304" pitchFamily="18" charset="0"/>
              </a:rPr>
              <a:t>is read from the refresh buffer and converted to voltage levels that are applied </a:t>
            </a:r>
            <a:r>
              <a:rPr lang="en-IN" sz="2400" b="0" i="0" u="none" strike="noStrike" baseline="0" dirty="0" smtClean="0">
                <a:latin typeface="Times New Roman" panose="02020603050405020304" pitchFamily="18" charset="0"/>
                <a:cs typeface="Times New Roman" panose="02020603050405020304" pitchFamily="18" charset="0"/>
              </a:rPr>
              <a:t>to</a:t>
            </a:r>
            <a:r>
              <a:rPr lang="en-IN" sz="2400" b="0" i="0" u="none" strike="noStrike" dirty="0" smtClean="0">
                <a:latin typeface="Times New Roman" panose="02020603050405020304" pitchFamily="18" charset="0"/>
                <a:cs typeface="Times New Roman" panose="02020603050405020304" pitchFamily="18" charset="0"/>
              </a:rPr>
              <a:t> </a:t>
            </a:r>
            <a:r>
              <a:rPr lang="en-IN" sz="2400" b="0" i="0" u="none" strike="noStrike" baseline="0" dirty="0" smtClean="0">
                <a:latin typeface="Times New Roman" panose="02020603050405020304" pitchFamily="18" charset="0"/>
                <a:cs typeface="Times New Roman" panose="02020603050405020304" pitchFamily="18" charset="0"/>
              </a:rPr>
              <a:t>the </a:t>
            </a:r>
            <a:r>
              <a:rPr lang="en-IN" sz="2400" b="0" i="0" u="none" strike="noStrike" baseline="0" dirty="0">
                <a:latin typeface="Times New Roman" panose="02020603050405020304" pitchFamily="18" charset="0"/>
                <a:cs typeface="Times New Roman" panose="02020603050405020304" pitchFamily="18" charset="0"/>
              </a:rPr>
              <a:t>diodes to produce the light patterns in the display.</a:t>
            </a:r>
          </a:p>
          <a:p>
            <a:pPr algn="l"/>
            <a:endParaRPr lang="en-IN" dirty="0"/>
          </a:p>
        </p:txBody>
      </p:sp>
      <p:pic>
        <p:nvPicPr>
          <p:cNvPr id="4098" name="Picture 2" descr="Led Display In Computer Graphics - FerisGraphics">
            <a:extLst>
              <a:ext uri="{FF2B5EF4-FFF2-40B4-BE49-F238E27FC236}">
                <a16:creationId xmlns:a16="http://schemas.microsoft.com/office/drawing/2014/main" xmlns="" id="{1E915B04-658B-4260-AB60-064A93E4C1F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402" t="15040" r="389"/>
          <a:stretch/>
        </p:blipFill>
        <p:spPr bwMode="auto">
          <a:xfrm>
            <a:off x="4940597" y="3880884"/>
            <a:ext cx="6337004" cy="261199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LED Temperature Display, Light Emitting Diode Displays, Electronic LED  Display, Electronic Light Emitting Diode Display, Admaster LED Display,  Sunshine LED Displays - Shri Balaji Electronics, Delhi | ID: 12166248873">
            <a:extLst>
              <a:ext uri="{FF2B5EF4-FFF2-40B4-BE49-F238E27FC236}">
                <a16:creationId xmlns:a16="http://schemas.microsoft.com/office/drawing/2014/main" xmlns="" id="{FBF43A40-ED37-4BB5-A05A-DDDB07E9B5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6303" r="6128" b="22629"/>
          <a:stretch/>
        </p:blipFill>
        <p:spPr bwMode="auto">
          <a:xfrm>
            <a:off x="408025" y="4208408"/>
            <a:ext cx="3908794" cy="2126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81700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7F54174-D815-4A80-85FA-EB370DB066CB}"/>
              </a:ext>
            </a:extLst>
          </p:cNvPr>
          <p:cNvSpPr>
            <a:spLocks noGrp="1"/>
          </p:cNvSpPr>
          <p:nvPr>
            <p:ph type="title"/>
          </p:nvPr>
        </p:nvSpPr>
        <p:spPr/>
        <p:txBody>
          <a:bodyPr/>
          <a:lstStyle/>
          <a:p>
            <a:endParaRPr lang="en-IN"/>
          </a:p>
        </p:txBody>
      </p:sp>
      <p:pic>
        <p:nvPicPr>
          <p:cNvPr id="1026" name="Picture 2" descr="Moonlight Round 5mm LED Light Emitting Diode for General Purpose Lighting,  Rs 0.35 /piece | ID: 18092532562">
            <a:extLst>
              <a:ext uri="{FF2B5EF4-FFF2-40B4-BE49-F238E27FC236}">
                <a16:creationId xmlns:a16="http://schemas.microsoft.com/office/drawing/2014/main" xmlns="" id="{63477CC7-D6EA-44F4-BDBA-B188386DE54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20331" y="1825625"/>
            <a:ext cx="4351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05159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4D4472-868C-4A5F-BBA8-001677DD783B}"/>
              </a:ext>
            </a:extLst>
          </p:cNvPr>
          <p:cNvSpPr>
            <a:spLocks noGrp="1"/>
          </p:cNvSpPr>
          <p:nvPr>
            <p:ph type="title"/>
          </p:nvPr>
        </p:nvSpPr>
        <p:spPr/>
        <p:txBody>
          <a:bodyPr/>
          <a:lstStyle/>
          <a:p>
            <a:r>
              <a:rPr lang="en-IN" b="1" dirty="0">
                <a:latin typeface="Times New Roman" panose="02020603050405020304" pitchFamily="18" charset="0"/>
              </a:rPr>
              <a:t>L</a:t>
            </a:r>
            <a:r>
              <a:rPr lang="en-IN" sz="4400" b="1" dirty="0">
                <a:latin typeface="Times New Roman" panose="02020603050405020304" pitchFamily="18" charset="0"/>
              </a:rPr>
              <a:t>iquid </a:t>
            </a:r>
            <a:r>
              <a:rPr lang="en-IN" b="1" dirty="0">
                <a:latin typeface="Times New Roman" panose="02020603050405020304" pitchFamily="18" charset="0"/>
              </a:rPr>
              <a:t>C</a:t>
            </a:r>
            <a:r>
              <a:rPr lang="en-IN" sz="4400" b="1" dirty="0">
                <a:latin typeface="Times New Roman" panose="02020603050405020304" pitchFamily="18" charset="0"/>
              </a:rPr>
              <a:t>rystal </a:t>
            </a:r>
            <a:r>
              <a:rPr lang="en-IN" b="1" dirty="0">
                <a:latin typeface="Times New Roman" panose="02020603050405020304" pitchFamily="18" charset="0"/>
              </a:rPr>
              <a:t>D</a:t>
            </a:r>
            <a:r>
              <a:rPr lang="en-IN" sz="4400" b="1" dirty="0">
                <a:latin typeface="Times New Roman" panose="02020603050405020304" pitchFamily="18" charset="0"/>
              </a:rPr>
              <a:t>isplay</a:t>
            </a:r>
            <a:r>
              <a:rPr lang="en-IN" sz="4400" b="1" i="0" u="none" strike="noStrike" baseline="0" dirty="0">
                <a:latin typeface="Times New Roman" panose="02020603050405020304" pitchFamily="18" charset="0"/>
              </a:rPr>
              <a:t> (LCDS)</a:t>
            </a:r>
            <a:endParaRPr lang="en-IN" b="1" dirty="0"/>
          </a:p>
        </p:txBody>
      </p:sp>
      <p:sp>
        <p:nvSpPr>
          <p:cNvPr id="3" name="Content Placeholder 2">
            <a:extLst>
              <a:ext uri="{FF2B5EF4-FFF2-40B4-BE49-F238E27FC236}">
                <a16:creationId xmlns:a16="http://schemas.microsoft.com/office/drawing/2014/main" xmlns="" id="{468D6845-AFEB-4BBE-8766-5E3BC46C9FFF}"/>
              </a:ext>
            </a:extLst>
          </p:cNvPr>
          <p:cNvSpPr>
            <a:spLocks noGrp="1"/>
          </p:cNvSpPr>
          <p:nvPr>
            <p:ph idx="1"/>
          </p:nvPr>
        </p:nvSpPr>
        <p:spPr/>
        <p:txBody>
          <a:bodyPr>
            <a:normAutofit/>
          </a:bodyPr>
          <a:lstStyle/>
          <a:p>
            <a:pPr algn="just"/>
            <a:r>
              <a:rPr lang="en-IN" sz="2400" dirty="0">
                <a:latin typeface="Times New Roman" panose="02020603050405020304" pitchFamily="18" charset="0"/>
                <a:cs typeface="Times New Roman" panose="02020603050405020304" pitchFamily="18" charset="0"/>
              </a:rPr>
              <a:t>The </a:t>
            </a:r>
            <a:r>
              <a:rPr lang="en-IN" sz="2400" b="1" dirty="0">
                <a:latin typeface="Times New Roman" panose="02020603050405020304" pitchFamily="18" charset="0"/>
                <a:cs typeface="Times New Roman" panose="02020603050405020304" pitchFamily="18" charset="0"/>
              </a:rPr>
              <a:t>liquid crystal display</a:t>
            </a:r>
            <a:r>
              <a:rPr lang="en-IN" sz="2400" b="1" i="0" u="none" strike="noStrike" baseline="0" dirty="0">
                <a:latin typeface="Times New Roman" panose="02020603050405020304" pitchFamily="18" charset="0"/>
                <a:cs typeface="Times New Roman" panose="02020603050405020304" pitchFamily="18" charset="0"/>
              </a:rPr>
              <a:t> (LCDS) </a:t>
            </a:r>
            <a:r>
              <a:rPr lang="en-IN" sz="2400" b="0" i="0" u="none" strike="noStrike" baseline="0" dirty="0">
                <a:latin typeface="Times New Roman" panose="02020603050405020304" pitchFamily="18" charset="0"/>
                <a:cs typeface="Times New Roman" panose="02020603050405020304" pitchFamily="18" charset="0"/>
              </a:rPr>
              <a:t>are commonly </a:t>
            </a:r>
            <a:r>
              <a:rPr lang="en-IN" sz="2400" i="0" u="none" strike="noStrike" baseline="0" dirty="0">
                <a:latin typeface="Times New Roman" panose="02020603050405020304" pitchFamily="18" charset="0"/>
                <a:cs typeface="Times New Roman" panose="02020603050405020304" pitchFamily="18" charset="0"/>
              </a:rPr>
              <a:t>used</a:t>
            </a:r>
            <a:r>
              <a:rPr lang="en-IN" sz="2400" b="1" i="0" u="none" strike="noStrike" baseline="0" dirty="0">
                <a:latin typeface="Times New Roman" panose="02020603050405020304" pitchFamily="18" charset="0"/>
                <a:cs typeface="Times New Roman" panose="02020603050405020304" pitchFamily="18" charset="0"/>
              </a:rPr>
              <a:t> </a:t>
            </a:r>
            <a:r>
              <a:rPr lang="en-IN" sz="2400" b="0" i="0" u="none" strike="noStrike" baseline="0" dirty="0">
                <a:latin typeface="Times New Roman" panose="02020603050405020304" pitchFamily="18" charset="0"/>
                <a:cs typeface="Times New Roman" panose="02020603050405020304" pitchFamily="18" charset="0"/>
              </a:rPr>
              <a:t>in small systems, such - as calculators  and portable, laptop computers.</a:t>
            </a:r>
          </a:p>
          <a:p>
            <a:pPr algn="just"/>
            <a:r>
              <a:rPr lang="en-IN" sz="2400" b="0" i="0" u="none" strike="noStrike" baseline="0" dirty="0">
                <a:latin typeface="Times New Roman" panose="02020603050405020304" pitchFamily="18" charset="0"/>
                <a:cs typeface="Times New Roman" panose="02020603050405020304" pitchFamily="18" charset="0"/>
              </a:rPr>
              <a:t>These nonemissive devices produce a picture by passing polarized light from the surroundings or from an internal light </a:t>
            </a:r>
            <a:r>
              <a:rPr lang="en-IN" sz="2400" b="1" dirty="0">
                <a:latin typeface="Times New Roman" panose="02020603050405020304" pitchFamily="18" charset="0"/>
                <a:cs typeface="Times New Roman" panose="02020603050405020304" pitchFamily="18" charset="0"/>
              </a:rPr>
              <a:t>sources</a:t>
            </a:r>
            <a:r>
              <a:rPr lang="en-IN" sz="2400" b="1" i="0" u="none" strike="noStrike" baseline="0" dirty="0">
                <a:latin typeface="Times New Roman" panose="02020603050405020304" pitchFamily="18" charset="0"/>
                <a:cs typeface="Times New Roman" panose="02020603050405020304" pitchFamily="18" charset="0"/>
              </a:rPr>
              <a:t> </a:t>
            </a:r>
            <a:r>
              <a:rPr lang="en-IN" sz="2400" b="0" i="0" u="none" strike="noStrike" baseline="0" dirty="0">
                <a:latin typeface="Times New Roman" panose="02020603050405020304" pitchFamily="18" charset="0"/>
                <a:cs typeface="Times New Roman" panose="02020603050405020304" pitchFamily="18" charset="0"/>
              </a:rPr>
              <a:t>through a liquid-</a:t>
            </a:r>
            <a:r>
              <a:rPr lang="en-IN" sz="2400" dirty="0">
                <a:latin typeface="Times New Roman" panose="02020603050405020304" pitchFamily="18" charset="0"/>
                <a:cs typeface="Times New Roman" panose="02020603050405020304" pitchFamily="18" charset="0"/>
              </a:rPr>
              <a:t>cr</a:t>
            </a:r>
            <a:r>
              <a:rPr lang="en-IN" sz="2400" b="0" i="0" u="none" strike="noStrike" baseline="0" dirty="0">
                <a:latin typeface="Times New Roman" panose="02020603050405020304" pitchFamily="18" charset="0"/>
                <a:cs typeface="Times New Roman" panose="02020603050405020304" pitchFamily="18" charset="0"/>
              </a:rPr>
              <a:t>ystal material that can be aligned to either block or transmit the light.</a:t>
            </a:r>
          </a:p>
          <a:p>
            <a:pPr algn="just"/>
            <a:r>
              <a:rPr lang="en-IN" sz="2400" b="0" i="0" u="none" strike="noStrike" baseline="0" dirty="0">
                <a:latin typeface="Times New Roman" panose="02020603050405020304" pitchFamily="18" charset="0"/>
                <a:cs typeface="Times New Roman" panose="02020603050405020304" pitchFamily="18" charset="0"/>
              </a:rPr>
              <a:t>The term </a:t>
            </a:r>
            <a:r>
              <a:rPr lang="en-IN" sz="2400" b="1" i="1" u="none" strike="noStrike" baseline="0" dirty="0">
                <a:latin typeface="Times New Roman" panose="02020603050405020304" pitchFamily="18" charset="0"/>
                <a:cs typeface="Times New Roman" panose="02020603050405020304" pitchFamily="18" charset="0"/>
              </a:rPr>
              <a:t>liquid crystal </a:t>
            </a:r>
            <a:r>
              <a:rPr lang="en-IN" sz="2400" b="0" i="0" u="none" strike="noStrike" baseline="0" dirty="0">
                <a:latin typeface="Times New Roman" panose="02020603050405020304" pitchFamily="18" charset="0"/>
                <a:cs typeface="Times New Roman" panose="02020603050405020304" pitchFamily="18" charset="0"/>
              </a:rPr>
              <a:t>refers to the fact that these compounds have a crystalline arrangement of molecules, yet they flow like a liquid.</a:t>
            </a:r>
          </a:p>
          <a:p>
            <a:pPr algn="just"/>
            <a:r>
              <a:rPr lang="en-IN" sz="2400" b="0" i="0" u="none" strike="noStrike" baseline="0" dirty="0">
                <a:latin typeface="Times New Roman" panose="02020603050405020304" pitchFamily="18" charset="0"/>
                <a:cs typeface="Times New Roman" panose="02020603050405020304" pitchFamily="18" charset="0"/>
              </a:rPr>
              <a:t> Flat-panel displays commonly use </a:t>
            </a:r>
            <a:r>
              <a:rPr lang="en-IN" sz="2400" b="1" i="0" u="none" strike="noStrike" baseline="0" dirty="0">
                <a:latin typeface="Times New Roman" panose="02020603050405020304" pitchFamily="18" charset="0"/>
                <a:cs typeface="Times New Roman" panose="02020603050405020304" pitchFamily="18" charset="0"/>
              </a:rPr>
              <a:t>nematic</a:t>
            </a:r>
            <a:r>
              <a:rPr lang="en-IN" sz="2400" b="0" i="0" u="none" strike="noStrike" baseline="0" dirty="0">
                <a:latin typeface="Times New Roman" panose="02020603050405020304" pitchFamily="18" charset="0"/>
                <a:cs typeface="Times New Roman" panose="02020603050405020304" pitchFamily="18" charset="0"/>
              </a:rPr>
              <a:t> (threadlike) liquid-crystal compounds that tend to keep the long axes of the rod-shaped molecules aligned.</a:t>
            </a:r>
          </a:p>
          <a:p>
            <a:pPr marL="0" indent="0" algn="just">
              <a:buNone/>
            </a:pPr>
            <a:r>
              <a:rPr lang="en-IN" sz="1800" b="0" i="0" u="none" strike="noStrike" baseline="0" dirty="0">
                <a:latin typeface="Times New Roman" panose="02020603050405020304" pitchFamily="18" charset="0"/>
                <a:cs typeface="Times New Roman" panose="02020603050405020304" pitchFamily="18" charset="0"/>
              </a:rPr>
              <a:t>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945034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A0FD21-4008-4836-A761-D263366986C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4B761736-7E26-48DC-8771-50728DC26FF1}"/>
              </a:ext>
            </a:extLst>
          </p:cNvPr>
          <p:cNvSpPr>
            <a:spLocks noGrp="1"/>
          </p:cNvSpPr>
          <p:nvPr>
            <p:ph idx="1"/>
          </p:nvPr>
        </p:nvSpPr>
        <p:spPr/>
        <p:txBody>
          <a:bodyPr/>
          <a:lstStyle/>
          <a:p>
            <a:endParaRPr lang="en-IN" dirty="0"/>
          </a:p>
        </p:txBody>
      </p:sp>
      <p:pic>
        <p:nvPicPr>
          <p:cNvPr id="1026" name="Picture 2" descr="Ionic Crystal Structures | Chemistry for Non-Majors">
            <a:extLst>
              <a:ext uri="{FF2B5EF4-FFF2-40B4-BE49-F238E27FC236}">
                <a16:creationId xmlns:a16="http://schemas.microsoft.com/office/drawing/2014/main" xmlns="" id="{4AF5C838-8346-43C4-8AAF-A0D0486E2A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0" y="2290763"/>
            <a:ext cx="6628044" cy="3168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91739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LCD (Liquid Crystal Display) Definition">
            <a:extLst>
              <a:ext uri="{FF2B5EF4-FFF2-40B4-BE49-F238E27FC236}">
                <a16:creationId xmlns:a16="http://schemas.microsoft.com/office/drawing/2014/main" xmlns="" id="{A3D5EEC6-7C48-4786-8B0B-80C69B246138}"/>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 t="3411" r="1689" b="4341"/>
          <a:stretch/>
        </p:blipFill>
        <p:spPr bwMode="auto">
          <a:xfrm>
            <a:off x="963762" y="-32838"/>
            <a:ext cx="4692759" cy="320809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Technology : LCD Basics | Japan Display Inc.">
            <a:extLst>
              <a:ext uri="{FF2B5EF4-FFF2-40B4-BE49-F238E27FC236}">
                <a16:creationId xmlns:a16="http://schemas.microsoft.com/office/drawing/2014/main" xmlns="" id="{05B3131D-DB56-48F7-BEAA-1EFB2459E29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365360" y="681037"/>
            <a:ext cx="4988442" cy="249422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ow The Technology of LCD Displays Works - Xenarc Technologies Blog">
            <a:extLst>
              <a:ext uri="{FF2B5EF4-FFF2-40B4-BE49-F238E27FC236}">
                <a16:creationId xmlns:a16="http://schemas.microsoft.com/office/drawing/2014/main" xmlns="" id="{0FE8CEF1-1E4F-4118-B336-13624B561A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0481" y="3159125"/>
            <a:ext cx="381000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699507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AF5C48-4F37-4716-9A32-8725340B1D3B}"/>
              </a:ext>
            </a:extLst>
          </p:cNvPr>
          <p:cNvSpPr>
            <a:spLocks noGrp="1"/>
          </p:cNvSpPr>
          <p:nvPr>
            <p:ph type="title"/>
          </p:nvPr>
        </p:nvSpPr>
        <p:spPr/>
        <p:txBody>
          <a:bodyPr/>
          <a:lstStyle/>
          <a:p>
            <a:r>
              <a:rPr lang="en-IN" b="1" dirty="0">
                <a:latin typeface="Times New Roman" panose="02020603050405020304" pitchFamily="18" charset="0"/>
              </a:rPr>
              <a:t>L</a:t>
            </a:r>
            <a:r>
              <a:rPr lang="en-IN" sz="4400" b="1" dirty="0">
                <a:latin typeface="Times New Roman" panose="02020603050405020304" pitchFamily="18" charset="0"/>
              </a:rPr>
              <a:t>iquid </a:t>
            </a:r>
            <a:r>
              <a:rPr lang="en-IN" b="1" dirty="0">
                <a:latin typeface="Times New Roman" panose="02020603050405020304" pitchFamily="18" charset="0"/>
              </a:rPr>
              <a:t>C</a:t>
            </a:r>
            <a:r>
              <a:rPr lang="en-IN" sz="4400" b="1" dirty="0">
                <a:latin typeface="Times New Roman" panose="02020603050405020304" pitchFamily="18" charset="0"/>
              </a:rPr>
              <a:t>rystal </a:t>
            </a:r>
            <a:r>
              <a:rPr lang="en-IN" b="1" dirty="0">
                <a:latin typeface="Times New Roman" panose="02020603050405020304" pitchFamily="18" charset="0"/>
              </a:rPr>
              <a:t>D</a:t>
            </a:r>
            <a:r>
              <a:rPr lang="en-IN" sz="4400" b="1" dirty="0">
                <a:latin typeface="Times New Roman" panose="02020603050405020304" pitchFamily="18" charset="0"/>
              </a:rPr>
              <a:t>isplay</a:t>
            </a:r>
            <a:r>
              <a:rPr lang="en-IN" sz="4400" b="1" i="0" u="none" strike="noStrike" baseline="0" dirty="0">
                <a:latin typeface="Times New Roman" panose="02020603050405020304" pitchFamily="18" charset="0"/>
              </a:rPr>
              <a:t> (LCDS)</a:t>
            </a:r>
            <a:endParaRPr lang="en-IN" dirty="0"/>
          </a:p>
        </p:txBody>
      </p:sp>
      <p:sp>
        <p:nvSpPr>
          <p:cNvPr id="3" name="Content Placeholder 2">
            <a:extLst>
              <a:ext uri="{FF2B5EF4-FFF2-40B4-BE49-F238E27FC236}">
                <a16:creationId xmlns:a16="http://schemas.microsoft.com/office/drawing/2014/main" xmlns="" id="{4E856205-B739-4B86-A82F-815AF304BF3D}"/>
              </a:ext>
            </a:extLst>
          </p:cNvPr>
          <p:cNvSpPr>
            <a:spLocks noGrp="1"/>
          </p:cNvSpPr>
          <p:nvPr>
            <p:ph idx="1"/>
          </p:nvPr>
        </p:nvSpPr>
        <p:spPr/>
        <p:txBody>
          <a:bodyPr>
            <a:normAutofit/>
          </a:bodyPr>
          <a:lstStyle/>
          <a:p>
            <a:pPr algn="just"/>
            <a:r>
              <a:rPr lang="en-IN" sz="2600" b="1" i="0" u="none" strike="noStrike" baseline="0" dirty="0">
                <a:latin typeface="Times New Roman" panose="02020603050405020304" pitchFamily="18" charset="0"/>
                <a:cs typeface="Times New Roman" panose="02020603050405020304" pitchFamily="18" charset="0"/>
              </a:rPr>
              <a:t>A </a:t>
            </a:r>
            <a:r>
              <a:rPr lang="en-IN" sz="2600" b="0" i="0" u="none" strike="noStrike" baseline="0" dirty="0">
                <a:latin typeface="Times New Roman" panose="02020603050405020304" pitchFamily="18" charset="0"/>
                <a:cs typeface="Times New Roman" panose="02020603050405020304" pitchFamily="18" charset="0"/>
              </a:rPr>
              <a:t>flat-panel display can then be constructed with a nematic liquid crystal. </a:t>
            </a:r>
          </a:p>
          <a:p>
            <a:pPr algn="just"/>
            <a:r>
              <a:rPr lang="en-IN" sz="2600" b="0" i="0" u="none" strike="noStrike" baseline="0" dirty="0">
                <a:latin typeface="Times New Roman" panose="02020603050405020304" pitchFamily="18" charset="0"/>
                <a:cs typeface="Times New Roman" panose="02020603050405020304" pitchFamily="18" charset="0"/>
              </a:rPr>
              <a:t>Two glass plates, each containing a light polarizer at right angles to the-other plate, sandwich the liquid-crystal material. </a:t>
            </a:r>
          </a:p>
          <a:p>
            <a:pPr algn="just"/>
            <a:r>
              <a:rPr lang="en-IN" sz="2600" b="0" i="0" u="none" strike="noStrike" baseline="0" dirty="0">
                <a:latin typeface="Times New Roman" panose="02020603050405020304" pitchFamily="18" charset="0"/>
                <a:cs typeface="Times New Roman" panose="02020603050405020304" pitchFamily="18" charset="0"/>
              </a:rPr>
              <a:t>Rows of horizontal transparent conductors are built into one glass plate, and columns of vertical conductors are put into the other plate.</a:t>
            </a:r>
          </a:p>
          <a:p>
            <a:pPr algn="just"/>
            <a:r>
              <a:rPr lang="en-IN" sz="2400" b="0" i="0" u="none" strike="noStrike" baseline="0" dirty="0">
                <a:latin typeface="Times New Roman" panose="02020603050405020304" pitchFamily="18" charset="0"/>
              </a:rPr>
              <a:t>The intersection </a:t>
            </a:r>
            <a:r>
              <a:rPr lang="en-IN" sz="2400" b="1" i="0" u="none" strike="noStrike" baseline="0" dirty="0">
                <a:latin typeface="Times New Roman" panose="02020603050405020304" pitchFamily="18" charset="0"/>
              </a:rPr>
              <a:t>of </a:t>
            </a:r>
            <a:r>
              <a:rPr lang="en-IN" sz="2400" b="0" i="0" u="none" strike="noStrike" baseline="0" dirty="0">
                <a:latin typeface="Times New Roman" panose="02020603050405020304" pitchFamily="18" charset="0"/>
              </a:rPr>
              <a:t>two conductors defines a pixel position.</a:t>
            </a:r>
          </a:p>
          <a:p>
            <a:pPr algn="just"/>
            <a:r>
              <a:rPr lang="en-IN" sz="2400" b="0" i="0" u="none" strike="noStrike" baseline="0" dirty="0">
                <a:latin typeface="Times New Roman" panose="02020603050405020304" pitchFamily="18" charset="0"/>
              </a:rPr>
              <a:t> Normally, the molecules are aligned as shown in the "on state" </a:t>
            </a:r>
          </a:p>
          <a:p>
            <a:pPr algn="just"/>
            <a:r>
              <a:rPr lang="en-IN" sz="2400" b="0" i="0" u="none" strike="noStrike" baseline="0" dirty="0">
                <a:latin typeface="Times New Roman" panose="02020603050405020304" pitchFamily="18" charset="0"/>
              </a:rPr>
              <a:t>Polarized light passing through the material is twisted so that it will pass through the opposite polarizer.</a:t>
            </a:r>
          </a:p>
          <a:p>
            <a:pPr algn="just"/>
            <a:r>
              <a:rPr lang="en-IN" sz="2400" b="0" i="0" u="none" strike="noStrike" baseline="0" dirty="0">
                <a:latin typeface="Times New Roman" panose="02020603050405020304" pitchFamily="18" charset="0"/>
              </a:rPr>
              <a:t> The light is then reflected back to the viewer. </a:t>
            </a:r>
          </a:p>
          <a:p>
            <a:endParaRPr lang="en-IN" dirty="0"/>
          </a:p>
        </p:txBody>
      </p:sp>
    </p:spTree>
    <p:extLst>
      <p:ext uri="{BB962C8B-B14F-4D97-AF65-F5344CB8AC3E}">
        <p14:creationId xmlns:p14="http://schemas.microsoft.com/office/powerpoint/2010/main" val="272215835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Flat Panel Display">
            <a:extLst>
              <a:ext uri="{FF2B5EF4-FFF2-40B4-BE49-F238E27FC236}">
                <a16:creationId xmlns:a16="http://schemas.microsoft.com/office/drawing/2014/main" xmlns="" id="{F930769A-65A8-4858-AC0A-EB6AE91DF1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9190" y="930897"/>
            <a:ext cx="9611833" cy="556197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xmlns="" id="{C76B0F34-E77F-46BA-A037-BF979022A946}"/>
              </a:ext>
            </a:extLst>
          </p:cNvPr>
          <p:cNvSpPr txBox="1"/>
          <p:nvPr/>
        </p:nvSpPr>
        <p:spPr>
          <a:xfrm>
            <a:off x="1241351" y="365125"/>
            <a:ext cx="6097772" cy="369332"/>
          </a:xfrm>
          <a:prstGeom prst="rect">
            <a:avLst/>
          </a:prstGeom>
          <a:noFill/>
        </p:spPr>
        <p:txBody>
          <a:bodyPr wrap="square">
            <a:spAutoFit/>
          </a:bodyPr>
          <a:lstStyle/>
          <a:p>
            <a:r>
              <a:rPr lang="en-IN" b="1" dirty="0">
                <a:latin typeface="Times New Roman" panose="02020603050405020304" pitchFamily="18" charset="0"/>
              </a:rPr>
              <a:t>L</a:t>
            </a:r>
            <a:r>
              <a:rPr lang="en-IN" sz="1800" b="1" dirty="0">
                <a:latin typeface="Times New Roman" panose="02020603050405020304" pitchFamily="18" charset="0"/>
              </a:rPr>
              <a:t>iquid </a:t>
            </a:r>
            <a:r>
              <a:rPr lang="en-IN" b="1" dirty="0">
                <a:latin typeface="Times New Roman" panose="02020603050405020304" pitchFamily="18" charset="0"/>
              </a:rPr>
              <a:t>C</a:t>
            </a:r>
            <a:r>
              <a:rPr lang="en-IN" sz="1800" b="1" dirty="0">
                <a:latin typeface="Times New Roman" panose="02020603050405020304" pitchFamily="18" charset="0"/>
              </a:rPr>
              <a:t>rystal </a:t>
            </a:r>
            <a:r>
              <a:rPr lang="en-IN" b="1" dirty="0">
                <a:latin typeface="Times New Roman" panose="02020603050405020304" pitchFamily="18" charset="0"/>
              </a:rPr>
              <a:t>D</a:t>
            </a:r>
            <a:r>
              <a:rPr lang="en-IN" sz="1800" b="1" dirty="0">
                <a:latin typeface="Times New Roman" panose="02020603050405020304" pitchFamily="18" charset="0"/>
              </a:rPr>
              <a:t>isplay</a:t>
            </a:r>
            <a:r>
              <a:rPr lang="en-IN" sz="1800" b="1" i="0" u="none" strike="noStrike" baseline="0" dirty="0">
                <a:latin typeface="Times New Roman" panose="02020603050405020304" pitchFamily="18" charset="0"/>
              </a:rPr>
              <a:t> (LCDS)</a:t>
            </a:r>
            <a:endParaRPr lang="en-IN" dirty="0"/>
          </a:p>
        </p:txBody>
      </p:sp>
    </p:spTree>
    <p:extLst>
      <p:ext uri="{BB962C8B-B14F-4D97-AF65-F5344CB8AC3E}">
        <p14:creationId xmlns:p14="http://schemas.microsoft.com/office/powerpoint/2010/main" val="19515622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7B41EA-5C19-4C31-ADEB-3414C3FAD46A}"/>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7. Entertainment</a:t>
            </a:r>
          </a:p>
        </p:txBody>
      </p:sp>
      <p:sp>
        <p:nvSpPr>
          <p:cNvPr id="3" name="Content Placeholder 2">
            <a:extLst>
              <a:ext uri="{FF2B5EF4-FFF2-40B4-BE49-F238E27FC236}">
                <a16:creationId xmlns:a16="http://schemas.microsoft.com/office/drawing/2014/main" xmlns="" id="{CE240C17-552C-4628-A256-3DF56A99B735}"/>
              </a:ext>
            </a:extLst>
          </p:cNvPr>
          <p:cNvSpPr>
            <a:spLocks noGrp="1"/>
          </p:cNvSpPr>
          <p:nvPr>
            <p:ph idx="1"/>
          </p:nvPr>
        </p:nvSpPr>
        <p:spPr/>
        <p:txBody>
          <a:bodyPr/>
          <a:lstStyle/>
          <a:p>
            <a:pPr algn="just"/>
            <a:r>
              <a:rPr lang="en-IN" dirty="0">
                <a:latin typeface="Times New Roman" panose="02020603050405020304" pitchFamily="18" charset="0"/>
                <a:cs typeface="Times New Roman" panose="02020603050405020304" pitchFamily="18" charset="0"/>
              </a:rPr>
              <a:t>Television production, motion pictures and music videos routinely uses computer graphics.</a:t>
            </a:r>
          </a:p>
          <a:p>
            <a:pPr algn="just"/>
            <a:r>
              <a:rPr lang="en-IN" dirty="0">
                <a:latin typeface="Times New Roman" panose="02020603050405020304" pitchFamily="18" charset="0"/>
                <a:cs typeface="Times New Roman" panose="02020603050405020304" pitchFamily="18" charset="0"/>
              </a:rPr>
              <a:t>Example: VFX</a:t>
            </a:r>
          </a:p>
        </p:txBody>
      </p:sp>
      <p:pic>
        <p:nvPicPr>
          <p:cNvPr id="8194" name="Picture 2" descr="What is VFX? Defining the Term and Creating Impossible Worlds">
            <a:extLst>
              <a:ext uri="{FF2B5EF4-FFF2-40B4-BE49-F238E27FC236}">
                <a16:creationId xmlns:a16="http://schemas.microsoft.com/office/drawing/2014/main" xmlns="" id="{634FC256-DADA-44F3-BE5F-C421A7562EC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04000" y="3380600"/>
            <a:ext cx="4971312" cy="2796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00486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5BD5BF-029C-4925-8913-8782D093B71C}"/>
              </a:ext>
            </a:extLst>
          </p:cNvPr>
          <p:cNvSpPr>
            <a:spLocks noGrp="1"/>
          </p:cNvSpPr>
          <p:nvPr>
            <p:ph type="title"/>
          </p:nvPr>
        </p:nvSpPr>
        <p:spPr/>
        <p:txBody>
          <a:bodyPr/>
          <a:lstStyle/>
          <a:p>
            <a:r>
              <a:rPr lang="en-IN" b="1" dirty="0">
                <a:latin typeface="Times New Roman" panose="02020603050405020304" pitchFamily="18" charset="0"/>
              </a:rPr>
              <a:t>L</a:t>
            </a:r>
            <a:r>
              <a:rPr lang="en-IN" sz="4400" b="1" dirty="0">
                <a:latin typeface="Times New Roman" panose="02020603050405020304" pitchFamily="18" charset="0"/>
              </a:rPr>
              <a:t>iquid </a:t>
            </a:r>
            <a:r>
              <a:rPr lang="en-IN" b="1" dirty="0">
                <a:latin typeface="Times New Roman" panose="02020603050405020304" pitchFamily="18" charset="0"/>
              </a:rPr>
              <a:t>C</a:t>
            </a:r>
            <a:r>
              <a:rPr lang="en-IN" sz="4400" b="1" dirty="0">
                <a:latin typeface="Times New Roman" panose="02020603050405020304" pitchFamily="18" charset="0"/>
              </a:rPr>
              <a:t>rystal </a:t>
            </a:r>
            <a:r>
              <a:rPr lang="en-IN" b="1" dirty="0">
                <a:latin typeface="Times New Roman" panose="02020603050405020304" pitchFamily="18" charset="0"/>
              </a:rPr>
              <a:t>D</a:t>
            </a:r>
            <a:r>
              <a:rPr lang="en-IN" sz="4400" b="1" dirty="0">
                <a:latin typeface="Times New Roman" panose="02020603050405020304" pitchFamily="18" charset="0"/>
              </a:rPr>
              <a:t>isplay</a:t>
            </a:r>
            <a:r>
              <a:rPr lang="en-IN" sz="4400" b="1" i="0" u="none" strike="noStrike" baseline="0" dirty="0">
                <a:latin typeface="Times New Roman" panose="02020603050405020304" pitchFamily="18" charset="0"/>
              </a:rPr>
              <a:t> (LCDS)</a:t>
            </a:r>
            <a:endParaRPr lang="en-IN" dirty="0"/>
          </a:p>
        </p:txBody>
      </p:sp>
      <p:sp>
        <p:nvSpPr>
          <p:cNvPr id="3" name="Content Placeholder 2">
            <a:extLst>
              <a:ext uri="{FF2B5EF4-FFF2-40B4-BE49-F238E27FC236}">
                <a16:creationId xmlns:a16="http://schemas.microsoft.com/office/drawing/2014/main" xmlns="" id="{0BCA348B-5547-4902-A802-9BA01C62CD22}"/>
              </a:ext>
            </a:extLst>
          </p:cNvPr>
          <p:cNvSpPr>
            <a:spLocks noGrp="1"/>
          </p:cNvSpPr>
          <p:nvPr>
            <p:ph idx="1"/>
          </p:nvPr>
        </p:nvSpPr>
        <p:spPr/>
        <p:txBody>
          <a:bodyPr/>
          <a:lstStyle/>
          <a:p>
            <a:pPr algn="just"/>
            <a:r>
              <a:rPr lang="en-IN" sz="2800" b="0" i="0" u="none" strike="noStrike" baseline="0" dirty="0">
                <a:latin typeface="Times New Roman" panose="02020603050405020304" pitchFamily="18" charset="0"/>
                <a:cs typeface="Times New Roman" panose="02020603050405020304" pitchFamily="18" charset="0"/>
              </a:rPr>
              <a:t>To </a:t>
            </a:r>
            <a:r>
              <a:rPr lang="en-IN" sz="2800" b="1" i="0" u="none" strike="noStrike" baseline="0" dirty="0">
                <a:latin typeface="Times New Roman" panose="02020603050405020304" pitchFamily="18" charset="0"/>
                <a:cs typeface="Times New Roman" panose="02020603050405020304" pitchFamily="18" charset="0"/>
              </a:rPr>
              <a:t>turn </a:t>
            </a:r>
            <a:r>
              <a:rPr lang="en-IN" sz="2800" b="0" i="0" u="none" strike="noStrike" baseline="0" dirty="0">
                <a:latin typeface="Times New Roman" panose="02020603050405020304" pitchFamily="18" charset="0"/>
                <a:cs typeface="Times New Roman" panose="02020603050405020304" pitchFamily="18" charset="0"/>
              </a:rPr>
              <a:t>off the pixel, we apply a voltage to the two intersecting conductors to align the molecules </a:t>
            </a:r>
            <a:r>
              <a:rPr lang="en-IN" sz="2800" b="1" i="0" u="none" strike="noStrike" baseline="0" dirty="0">
                <a:latin typeface="Times New Roman" panose="02020603050405020304" pitchFamily="18" charset="0"/>
                <a:cs typeface="Times New Roman" panose="02020603050405020304" pitchFamily="18" charset="0"/>
              </a:rPr>
              <a:t>so </a:t>
            </a:r>
            <a:r>
              <a:rPr lang="en-IN" sz="2800" b="0" i="0" u="none" strike="noStrike" baseline="0" dirty="0">
                <a:latin typeface="Times New Roman" panose="02020603050405020304" pitchFamily="18" charset="0"/>
                <a:cs typeface="Times New Roman" panose="02020603050405020304" pitchFamily="18" charset="0"/>
              </a:rPr>
              <a:t>that the light </a:t>
            </a:r>
            <a:r>
              <a:rPr lang="en-IN" sz="2800" b="1" i="1" u="none" strike="noStrike" baseline="0" dirty="0">
                <a:latin typeface="Times New Roman" panose="02020603050405020304" pitchFamily="18" charset="0"/>
                <a:cs typeface="Times New Roman" panose="02020603050405020304" pitchFamily="18" charset="0"/>
              </a:rPr>
              <a:t>is </a:t>
            </a:r>
            <a:r>
              <a:rPr lang="en-IN" sz="2800" b="0" i="0" u="none" strike="noStrike" baseline="0" dirty="0">
                <a:latin typeface="Times New Roman" panose="02020603050405020304" pitchFamily="18" charset="0"/>
                <a:cs typeface="Times New Roman" panose="02020603050405020304" pitchFamily="18" charset="0"/>
              </a:rPr>
              <a:t>not twisted. </a:t>
            </a:r>
            <a:endParaRPr lang="en-IN" sz="2800" dirty="0">
              <a:latin typeface="Times New Roman" panose="02020603050405020304" pitchFamily="18" charset="0"/>
              <a:cs typeface="Times New Roman" panose="02020603050405020304" pitchFamily="18" charset="0"/>
            </a:endParaRPr>
          </a:p>
          <a:p>
            <a:pPr algn="just"/>
            <a:r>
              <a:rPr lang="en-IN" sz="2800" b="0" i="0" u="none" strike="noStrike" baseline="0" dirty="0">
                <a:latin typeface="Times New Roman" panose="02020603050405020304" pitchFamily="18" charset="0"/>
                <a:cs typeface="Times New Roman" panose="02020603050405020304" pitchFamily="18" charset="0"/>
              </a:rPr>
              <a:t>This type of flat-panel device is referred to as </a:t>
            </a:r>
            <a:r>
              <a:rPr lang="en-IN" sz="2800" b="1" i="0" u="none" strike="noStrike" baseline="0" dirty="0">
                <a:latin typeface="Times New Roman" panose="02020603050405020304" pitchFamily="18" charset="0"/>
                <a:cs typeface="Times New Roman" panose="02020603050405020304" pitchFamily="18" charset="0"/>
              </a:rPr>
              <a:t>a passive-matrix LCD</a:t>
            </a:r>
            <a:r>
              <a:rPr lang="en-IN" sz="2800" b="0" i="0" u="none" strike="noStrike" baseline="0" dirty="0">
                <a:latin typeface="Times New Roman" panose="02020603050405020304" pitchFamily="18" charset="0"/>
                <a:cs typeface="Times New Roman" panose="02020603050405020304" pitchFamily="18" charset="0"/>
              </a:rPr>
              <a:t>. </a:t>
            </a:r>
          </a:p>
          <a:p>
            <a:pPr algn="just"/>
            <a:r>
              <a:rPr lang="en-IN" sz="2800" b="0" i="0" u="none" strike="noStrike" baseline="0" dirty="0">
                <a:latin typeface="Times New Roman" panose="02020603050405020304" pitchFamily="18" charset="0"/>
                <a:cs typeface="Times New Roman" panose="02020603050405020304" pitchFamily="18" charset="0"/>
              </a:rPr>
              <a:t>Picture definitions are stored in </a:t>
            </a:r>
            <a:r>
              <a:rPr lang="en-IN" sz="2800" b="1" i="0" u="none" strike="noStrike" baseline="0" dirty="0">
                <a:latin typeface="Times New Roman" panose="02020603050405020304" pitchFamily="18" charset="0"/>
                <a:cs typeface="Times New Roman" panose="02020603050405020304" pitchFamily="18" charset="0"/>
              </a:rPr>
              <a:t>a refresh buffer</a:t>
            </a:r>
            <a:r>
              <a:rPr lang="en-IN" sz="2800" b="0" i="0" u="none" strike="noStrike" baseline="0" dirty="0">
                <a:latin typeface="Times New Roman" panose="02020603050405020304" pitchFamily="18" charset="0"/>
                <a:cs typeface="Times New Roman" panose="02020603050405020304" pitchFamily="18" charset="0"/>
              </a:rPr>
              <a:t>, </a:t>
            </a:r>
            <a:endParaRPr lang="en-IN" sz="2800" b="1" i="1" u="none" strike="noStrike" baseline="0" dirty="0">
              <a:latin typeface="Times New Roman" panose="02020603050405020304" pitchFamily="18" charset="0"/>
              <a:cs typeface="Times New Roman" panose="02020603050405020304" pitchFamily="18" charset="0"/>
            </a:endParaRPr>
          </a:p>
          <a:p>
            <a:pPr algn="just"/>
            <a:r>
              <a:rPr lang="en-IN" sz="2800" b="0" i="0" u="none" strike="noStrike" baseline="0" dirty="0">
                <a:latin typeface="Times New Roman" panose="02020603050405020304" pitchFamily="18" charset="0"/>
                <a:cs typeface="Times New Roman" panose="02020603050405020304" pitchFamily="18" charset="0"/>
              </a:rPr>
              <a:t>screen is refreshed at the </a:t>
            </a:r>
            <a:r>
              <a:rPr lang="en-IN" sz="2800" b="1" i="0" u="none" strike="noStrike" baseline="0" dirty="0">
                <a:latin typeface="Times New Roman" panose="02020603050405020304" pitchFamily="18" charset="0"/>
                <a:cs typeface="Times New Roman" panose="02020603050405020304" pitchFamily="18" charset="0"/>
              </a:rPr>
              <a:t>rate of 60 frames per second</a:t>
            </a:r>
            <a:r>
              <a:rPr lang="en-IN" sz="2800" b="0" i="0" u="none" strike="noStrike" baseline="0" dirty="0">
                <a:latin typeface="Times New Roman" panose="02020603050405020304" pitchFamily="18" charset="0"/>
                <a:cs typeface="Times New Roman" panose="02020603050405020304" pitchFamily="18" charset="0"/>
              </a:rPr>
              <a:t>, as in the emissive devices.</a:t>
            </a:r>
            <a:endParaRPr lang="en-IN" sz="48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97443613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7F938A-B5E8-4F7A-8B4A-218DB67F4A97}"/>
              </a:ext>
            </a:extLst>
          </p:cNvPr>
          <p:cNvSpPr>
            <a:spLocks noGrp="1"/>
          </p:cNvSpPr>
          <p:nvPr>
            <p:ph type="title"/>
          </p:nvPr>
        </p:nvSpPr>
        <p:spPr/>
        <p:txBody>
          <a:bodyPr/>
          <a:lstStyle/>
          <a:p>
            <a:r>
              <a:rPr lang="en-IN" b="1" dirty="0">
                <a:latin typeface="Times New Roman" panose="02020603050405020304" pitchFamily="18" charset="0"/>
              </a:rPr>
              <a:t>L</a:t>
            </a:r>
            <a:r>
              <a:rPr lang="en-IN" sz="4400" b="1" dirty="0">
                <a:latin typeface="Times New Roman" panose="02020603050405020304" pitchFamily="18" charset="0"/>
              </a:rPr>
              <a:t>iquid </a:t>
            </a:r>
            <a:r>
              <a:rPr lang="en-IN" b="1" dirty="0">
                <a:latin typeface="Times New Roman" panose="02020603050405020304" pitchFamily="18" charset="0"/>
              </a:rPr>
              <a:t>C</a:t>
            </a:r>
            <a:r>
              <a:rPr lang="en-IN" sz="4400" b="1" dirty="0">
                <a:latin typeface="Times New Roman" panose="02020603050405020304" pitchFamily="18" charset="0"/>
              </a:rPr>
              <a:t>rystal </a:t>
            </a:r>
            <a:r>
              <a:rPr lang="en-IN" b="1" dirty="0">
                <a:latin typeface="Times New Roman" panose="02020603050405020304" pitchFamily="18" charset="0"/>
              </a:rPr>
              <a:t>D</a:t>
            </a:r>
            <a:r>
              <a:rPr lang="en-IN" sz="4400" b="1" dirty="0">
                <a:latin typeface="Times New Roman" panose="02020603050405020304" pitchFamily="18" charset="0"/>
              </a:rPr>
              <a:t>isplay</a:t>
            </a:r>
            <a:r>
              <a:rPr lang="en-IN" sz="4400" b="1" i="0" u="none" strike="noStrike" baseline="0" dirty="0">
                <a:latin typeface="Times New Roman" panose="02020603050405020304" pitchFamily="18" charset="0"/>
              </a:rPr>
              <a:t> (LCDS)</a:t>
            </a:r>
            <a:endParaRPr lang="en-IN" dirty="0"/>
          </a:p>
        </p:txBody>
      </p:sp>
      <p:sp>
        <p:nvSpPr>
          <p:cNvPr id="3" name="Content Placeholder 2">
            <a:extLst>
              <a:ext uri="{FF2B5EF4-FFF2-40B4-BE49-F238E27FC236}">
                <a16:creationId xmlns:a16="http://schemas.microsoft.com/office/drawing/2014/main" xmlns="" id="{ED49211F-502F-46B5-B448-A85453954F28}"/>
              </a:ext>
            </a:extLst>
          </p:cNvPr>
          <p:cNvSpPr>
            <a:spLocks noGrp="1"/>
          </p:cNvSpPr>
          <p:nvPr>
            <p:ph idx="1"/>
          </p:nvPr>
        </p:nvSpPr>
        <p:spPr/>
        <p:txBody>
          <a:bodyPr>
            <a:normAutofit/>
          </a:bodyPr>
          <a:lstStyle/>
          <a:p>
            <a:pPr algn="just"/>
            <a:r>
              <a:rPr lang="en-IN" sz="2400" b="1" i="0" u="none" strike="noStrike" baseline="0" dirty="0">
                <a:latin typeface="Times New Roman" panose="02020603050405020304" pitchFamily="18" charset="0"/>
                <a:cs typeface="Times New Roman" panose="02020603050405020304" pitchFamily="18" charset="0"/>
              </a:rPr>
              <a:t>Back lighting</a:t>
            </a:r>
            <a:r>
              <a:rPr lang="en-IN" sz="2400" b="0" i="0" u="none" strike="noStrike" baseline="0" dirty="0">
                <a:latin typeface="Times New Roman" panose="02020603050405020304" pitchFamily="18" charset="0"/>
                <a:cs typeface="Times New Roman" panose="02020603050405020304" pitchFamily="18" charset="0"/>
              </a:rPr>
              <a:t> is also commonly applied using solid-state electronic devices, so</a:t>
            </a:r>
            <a:r>
              <a:rPr lang="en-IN" sz="2400" b="1" i="1" dirty="0">
                <a:latin typeface="Times New Roman" panose="02020603050405020304" pitchFamily="18" charset="0"/>
                <a:cs typeface="Times New Roman" panose="02020603050405020304" pitchFamily="18" charset="0"/>
              </a:rPr>
              <a:t> </a:t>
            </a:r>
            <a:r>
              <a:rPr lang="en-IN" sz="2400" b="0" i="0" u="none" strike="noStrike" baseline="0" dirty="0">
                <a:latin typeface="Times New Roman" panose="02020603050405020304" pitchFamily="18" charset="0"/>
                <a:cs typeface="Times New Roman" panose="02020603050405020304" pitchFamily="18" charset="0"/>
              </a:rPr>
              <a:t>that the system is not completely dependent on outside light </a:t>
            </a:r>
            <a:r>
              <a:rPr lang="en-IN" sz="2400" b="1" i="0" u="none" strike="noStrike" baseline="0" dirty="0">
                <a:latin typeface="Times New Roman" panose="02020603050405020304" pitchFamily="18" charset="0"/>
                <a:cs typeface="Times New Roman" panose="02020603050405020304" pitchFamily="18" charset="0"/>
              </a:rPr>
              <a:t>sources. </a:t>
            </a:r>
          </a:p>
          <a:p>
            <a:pPr algn="just"/>
            <a:r>
              <a:rPr lang="en-IN" sz="2400" b="0" i="0" u="none" strike="noStrike" baseline="0" dirty="0">
                <a:latin typeface="Times New Roman" panose="02020603050405020304" pitchFamily="18" charset="0"/>
                <a:cs typeface="Times New Roman" panose="02020603050405020304" pitchFamily="18" charset="0"/>
              </a:rPr>
              <a:t>Colours can</a:t>
            </a:r>
            <a:r>
              <a:rPr lang="en-IN" sz="2400" b="1" i="1" dirty="0">
                <a:latin typeface="Times New Roman" panose="02020603050405020304" pitchFamily="18" charset="0"/>
                <a:cs typeface="Times New Roman" panose="02020603050405020304" pitchFamily="18" charset="0"/>
              </a:rPr>
              <a:t> </a:t>
            </a:r>
            <a:r>
              <a:rPr lang="en-IN" sz="2400" b="0" i="0" u="none" strike="noStrike" baseline="0" dirty="0">
                <a:latin typeface="Times New Roman" panose="02020603050405020304" pitchFamily="18" charset="0"/>
                <a:cs typeface="Times New Roman" panose="02020603050405020304" pitchFamily="18" charset="0"/>
              </a:rPr>
              <a:t>be displayed by using different materials or dyes and by placing a triad of colour Pixels at each screen location. </a:t>
            </a:r>
          </a:p>
          <a:p>
            <a:pPr algn="just"/>
            <a:r>
              <a:rPr lang="en-IN" sz="2400" b="0" i="0" u="none" strike="noStrike" baseline="0" dirty="0">
                <a:latin typeface="Times New Roman" panose="02020603050405020304" pitchFamily="18" charset="0"/>
                <a:cs typeface="Times New Roman" panose="02020603050405020304" pitchFamily="18" charset="0"/>
              </a:rPr>
              <a:t>Another method for constructing LCD is to place a transistor at each pixel location, using </a:t>
            </a:r>
            <a:r>
              <a:rPr lang="en-IN" sz="2400" b="1" i="0" u="none" strike="noStrike" baseline="0" dirty="0">
                <a:latin typeface="Times New Roman" panose="02020603050405020304" pitchFamily="18" charset="0"/>
                <a:cs typeface="Times New Roman" panose="02020603050405020304" pitchFamily="18" charset="0"/>
              </a:rPr>
              <a:t>thin-film transistor technology</a:t>
            </a:r>
            <a:r>
              <a:rPr lang="en-IN" sz="2400" b="0" i="0" u="none" strike="noStrike" baseline="0" dirty="0">
                <a:latin typeface="Times New Roman" panose="02020603050405020304" pitchFamily="18" charset="0"/>
                <a:cs typeface="Times New Roman" panose="02020603050405020304" pitchFamily="18" charset="0"/>
              </a:rPr>
              <a:t>. </a:t>
            </a:r>
          </a:p>
          <a:p>
            <a:pPr algn="just"/>
            <a:r>
              <a:rPr lang="en-IN" sz="2400" b="0" i="0" u="none" strike="noStrike" baseline="0" dirty="0">
                <a:latin typeface="Times New Roman" panose="02020603050405020304" pitchFamily="18" charset="0"/>
                <a:cs typeface="Times New Roman" panose="02020603050405020304" pitchFamily="18" charset="0"/>
              </a:rPr>
              <a:t>The transistors are </a:t>
            </a:r>
            <a:r>
              <a:rPr lang="en-IN" sz="2400" b="1" i="0" u="none" strike="noStrike" baseline="0" dirty="0">
                <a:latin typeface="Times New Roman" panose="02020603050405020304" pitchFamily="18" charset="0"/>
                <a:cs typeface="Times New Roman" panose="02020603050405020304" pitchFamily="18" charset="0"/>
              </a:rPr>
              <a:t>used </a:t>
            </a:r>
            <a:r>
              <a:rPr lang="en-IN" sz="2400" b="0" i="0" u="none" strike="noStrike" baseline="0" dirty="0">
                <a:latin typeface="Times New Roman" panose="02020603050405020304" pitchFamily="18" charset="0"/>
                <a:cs typeface="Times New Roman" panose="02020603050405020304" pitchFamily="18" charset="0"/>
              </a:rPr>
              <a:t>to control the voltage at pixel locations and to prevent charge from gradually leaking out of the liquid-crystal cells. These devices are called </a:t>
            </a:r>
            <a:r>
              <a:rPr lang="en-IN" sz="2400" b="1" i="0" u="none" strike="noStrike" baseline="0" dirty="0">
                <a:latin typeface="Times New Roman" panose="02020603050405020304" pitchFamily="18" charset="0"/>
                <a:cs typeface="Times New Roman" panose="02020603050405020304" pitchFamily="18" charset="0"/>
              </a:rPr>
              <a:t>active-matrix displays.</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43945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8AE7E5E-E5D9-4891-A776-E7E115E96FDB}"/>
              </a:ext>
            </a:extLst>
          </p:cNvPr>
          <p:cNvSpPr>
            <a:spLocks noGrp="1"/>
          </p:cNvSpPr>
          <p:nvPr>
            <p:ph type="title"/>
          </p:nvPr>
        </p:nvSpPr>
        <p:spPr/>
        <p:txBody>
          <a:bodyPr/>
          <a:lstStyle/>
          <a:p>
            <a:r>
              <a:rPr lang="en-IN" b="1" dirty="0">
                <a:latin typeface="Times New Roman" panose="02020603050405020304" pitchFamily="18" charset="0"/>
              </a:rPr>
              <a:t>L</a:t>
            </a:r>
            <a:r>
              <a:rPr lang="en-IN" sz="4400" b="1" dirty="0">
                <a:latin typeface="Times New Roman" panose="02020603050405020304" pitchFamily="18" charset="0"/>
              </a:rPr>
              <a:t>iquid </a:t>
            </a:r>
            <a:r>
              <a:rPr lang="en-IN" b="1" dirty="0">
                <a:latin typeface="Times New Roman" panose="02020603050405020304" pitchFamily="18" charset="0"/>
              </a:rPr>
              <a:t>C</a:t>
            </a:r>
            <a:r>
              <a:rPr lang="en-IN" sz="4400" b="1" dirty="0">
                <a:latin typeface="Times New Roman" panose="02020603050405020304" pitchFamily="18" charset="0"/>
              </a:rPr>
              <a:t>rystal </a:t>
            </a:r>
            <a:r>
              <a:rPr lang="en-IN" b="1" dirty="0">
                <a:latin typeface="Times New Roman" panose="02020603050405020304" pitchFamily="18" charset="0"/>
              </a:rPr>
              <a:t>D</a:t>
            </a:r>
            <a:r>
              <a:rPr lang="en-IN" sz="4400" b="1" dirty="0">
                <a:latin typeface="Times New Roman" panose="02020603050405020304" pitchFamily="18" charset="0"/>
              </a:rPr>
              <a:t>isplay</a:t>
            </a:r>
            <a:r>
              <a:rPr lang="en-IN" sz="4400" b="1" i="0" u="none" strike="noStrike" baseline="0" dirty="0">
                <a:latin typeface="Times New Roman" panose="02020603050405020304" pitchFamily="18" charset="0"/>
              </a:rPr>
              <a:t> (LCDS)</a:t>
            </a:r>
            <a:endParaRPr lang="en-IN" dirty="0"/>
          </a:p>
        </p:txBody>
      </p:sp>
      <p:sp>
        <p:nvSpPr>
          <p:cNvPr id="3" name="Content Placeholder 2">
            <a:extLst>
              <a:ext uri="{FF2B5EF4-FFF2-40B4-BE49-F238E27FC236}">
                <a16:creationId xmlns:a16="http://schemas.microsoft.com/office/drawing/2014/main" xmlns="" id="{F8CCF895-7601-4623-BAA1-7578BCA95DD2}"/>
              </a:ext>
            </a:extLst>
          </p:cNvPr>
          <p:cNvSpPr>
            <a:spLocks noGrp="1"/>
          </p:cNvSpPr>
          <p:nvPr>
            <p:ph idx="1"/>
          </p:nvPr>
        </p:nvSpPr>
        <p:spPr/>
        <p:txBody>
          <a:bodyPr>
            <a:normAutofit lnSpcReduction="10000"/>
          </a:bodyPr>
          <a:lstStyle/>
          <a:p>
            <a:pPr algn="just"/>
            <a:r>
              <a:rPr lang="en-IN" b="1" i="0" dirty="0">
                <a:effectLst/>
                <a:latin typeface="Times New Roman" panose="02020603050405020304" pitchFamily="18" charset="0"/>
                <a:cs typeface="Times New Roman" panose="02020603050405020304" pitchFamily="18" charset="0"/>
              </a:rPr>
              <a:t>Advantage:</a:t>
            </a:r>
          </a:p>
          <a:p>
            <a:pPr algn="just">
              <a:buFont typeface="+mj-lt"/>
              <a:buAutoNum type="arabicPeriod"/>
            </a:pPr>
            <a:r>
              <a:rPr lang="en-IN" b="0" i="0" dirty="0">
                <a:solidFill>
                  <a:srgbClr val="000000"/>
                </a:solidFill>
                <a:effectLst/>
                <a:latin typeface="Times New Roman" panose="02020603050405020304" pitchFamily="18" charset="0"/>
                <a:cs typeface="Times New Roman" panose="02020603050405020304" pitchFamily="18" charset="0"/>
              </a:rPr>
              <a:t>Low power consumption.</a:t>
            </a:r>
          </a:p>
          <a:p>
            <a:pPr algn="just">
              <a:buFont typeface="+mj-lt"/>
              <a:buAutoNum type="arabicPeriod"/>
            </a:pPr>
            <a:r>
              <a:rPr lang="en-IN" b="0" i="0" dirty="0">
                <a:solidFill>
                  <a:srgbClr val="000000"/>
                </a:solidFill>
                <a:effectLst/>
                <a:latin typeface="Times New Roman" panose="02020603050405020304" pitchFamily="18" charset="0"/>
                <a:cs typeface="Times New Roman" panose="02020603050405020304" pitchFamily="18" charset="0"/>
              </a:rPr>
              <a:t>Small Size</a:t>
            </a:r>
          </a:p>
          <a:p>
            <a:pPr algn="just">
              <a:buFont typeface="+mj-lt"/>
              <a:buAutoNum type="arabicPeriod"/>
            </a:pPr>
            <a:r>
              <a:rPr lang="en-IN" b="0" i="0" dirty="0">
                <a:solidFill>
                  <a:srgbClr val="000000"/>
                </a:solidFill>
                <a:effectLst/>
                <a:latin typeface="Times New Roman" panose="02020603050405020304" pitchFamily="18" charset="0"/>
                <a:cs typeface="Times New Roman" panose="02020603050405020304" pitchFamily="18" charset="0"/>
              </a:rPr>
              <a:t>Low Cost</a:t>
            </a:r>
          </a:p>
          <a:p>
            <a:pPr algn="just"/>
            <a:r>
              <a:rPr lang="en-IN" b="1" i="0" dirty="0">
                <a:effectLst/>
                <a:latin typeface="Times New Roman" panose="02020603050405020304" pitchFamily="18" charset="0"/>
                <a:cs typeface="Times New Roman" panose="02020603050405020304" pitchFamily="18" charset="0"/>
              </a:rPr>
              <a:t>Disadvantage:</a:t>
            </a:r>
          </a:p>
          <a:p>
            <a:pPr algn="just">
              <a:buFont typeface="+mj-lt"/>
              <a:buAutoNum type="arabicPeriod"/>
            </a:pPr>
            <a:r>
              <a:rPr lang="en-IN" b="0" i="0" dirty="0">
                <a:solidFill>
                  <a:srgbClr val="000000"/>
                </a:solidFill>
                <a:effectLst/>
                <a:latin typeface="Times New Roman" panose="02020603050405020304" pitchFamily="18" charset="0"/>
                <a:cs typeface="Times New Roman" panose="02020603050405020304" pitchFamily="18" charset="0"/>
              </a:rPr>
              <a:t>LCDs are temperature-dependent (0-70°C)</a:t>
            </a:r>
          </a:p>
          <a:p>
            <a:pPr algn="just">
              <a:buFont typeface="+mj-lt"/>
              <a:buAutoNum type="arabicPeriod"/>
            </a:pPr>
            <a:r>
              <a:rPr lang="en-IN" b="0" i="0" dirty="0">
                <a:solidFill>
                  <a:srgbClr val="000000"/>
                </a:solidFill>
                <a:effectLst/>
                <a:latin typeface="Times New Roman" panose="02020603050405020304" pitchFamily="18" charset="0"/>
                <a:cs typeface="Times New Roman" panose="02020603050405020304" pitchFamily="18" charset="0"/>
              </a:rPr>
              <a:t>LCDs do not emit light; as a result, the image has very little contrast.</a:t>
            </a:r>
          </a:p>
          <a:p>
            <a:pPr algn="just">
              <a:buFont typeface="+mj-lt"/>
              <a:buAutoNum type="arabicPeriod"/>
            </a:pPr>
            <a:r>
              <a:rPr lang="en-IN" b="0" i="0" dirty="0">
                <a:solidFill>
                  <a:srgbClr val="000000"/>
                </a:solidFill>
                <a:effectLst/>
                <a:latin typeface="Times New Roman" panose="02020603050405020304" pitchFamily="18" charset="0"/>
                <a:cs typeface="Times New Roman" panose="02020603050405020304" pitchFamily="18" charset="0"/>
              </a:rPr>
              <a:t>LCDs have no </a:t>
            </a:r>
            <a:r>
              <a:rPr lang="en-IN" b="0" i="0" dirty="0" err="1">
                <a:solidFill>
                  <a:srgbClr val="000000"/>
                </a:solidFill>
                <a:effectLst/>
                <a:latin typeface="Times New Roman" panose="02020603050405020304" pitchFamily="18" charset="0"/>
                <a:cs typeface="Times New Roman" panose="02020603050405020304" pitchFamily="18" charset="0"/>
              </a:rPr>
              <a:t>color</a:t>
            </a:r>
            <a:r>
              <a:rPr lang="en-IN" b="0" i="0" dirty="0">
                <a:solidFill>
                  <a:srgbClr val="000000"/>
                </a:solidFill>
                <a:effectLst/>
                <a:latin typeface="Times New Roman" panose="02020603050405020304" pitchFamily="18" charset="0"/>
                <a:cs typeface="Times New Roman" panose="02020603050405020304" pitchFamily="18" charset="0"/>
              </a:rPr>
              <a:t> capability.</a:t>
            </a:r>
          </a:p>
          <a:p>
            <a:pPr algn="just">
              <a:buFont typeface="+mj-lt"/>
              <a:buAutoNum type="arabicPeriod"/>
            </a:pPr>
            <a:r>
              <a:rPr lang="en-IN" b="0" i="0" dirty="0">
                <a:solidFill>
                  <a:srgbClr val="000000"/>
                </a:solidFill>
                <a:effectLst/>
                <a:latin typeface="Times New Roman" panose="02020603050405020304" pitchFamily="18" charset="0"/>
                <a:cs typeface="Times New Roman" panose="02020603050405020304" pitchFamily="18" charset="0"/>
              </a:rPr>
              <a:t>The resolution is not as good as that of a CRT.</a:t>
            </a:r>
          </a:p>
          <a:p>
            <a:endParaRPr lang="en-IN" dirty="0"/>
          </a:p>
        </p:txBody>
      </p:sp>
    </p:spTree>
    <p:extLst>
      <p:ext uri="{BB962C8B-B14F-4D97-AF65-F5344CB8AC3E}">
        <p14:creationId xmlns:p14="http://schemas.microsoft.com/office/powerpoint/2010/main" val="26597023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781ABE-5EB5-4062-A54D-906597AC7F68}"/>
              </a:ext>
            </a:extLst>
          </p:cNvPr>
          <p:cNvSpPr>
            <a:spLocks noGrp="1"/>
          </p:cNvSpPr>
          <p:nvPr>
            <p:ph type="title"/>
          </p:nvPr>
        </p:nvSpPr>
        <p:spPr/>
        <p:txBody>
          <a:bodyPr>
            <a:normAutofit/>
          </a:bodyPr>
          <a:lstStyle/>
          <a:p>
            <a:r>
              <a:rPr lang="en-IN" b="1" i="0" u="none" strike="noStrike" baseline="0" dirty="0">
                <a:latin typeface="Times New Roman" panose="02020603050405020304" pitchFamily="18" charset="0"/>
                <a:cs typeface="Times New Roman" panose="02020603050405020304" pitchFamily="18" charset="0"/>
              </a:rPr>
              <a:t>Three-Dimensional Viewing Devices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B94B51DF-81F8-4DDA-A35D-9B3AE5A55C12}"/>
              </a:ext>
            </a:extLst>
          </p:cNvPr>
          <p:cNvSpPr>
            <a:spLocks noGrp="1"/>
          </p:cNvSpPr>
          <p:nvPr>
            <p:ph idx="1"/>
          </p:nvPr>
        </p:nvSpPr>
        <p:spPr/>
        <p:txBody>
          <a:bodyPr>
            <a:normAutofit/>
          </a:bodyPr>
          <a:lstStyle/>
          <a:p>
            <a:pPr algn="just"/>
            <a:r>
              <a:rPr lang="en-IN" i="0" u="none" strike="noStrike" baseline="0" dirty="0">
                <a:latin typeface="Times New Roman" panose="02020603050405020304" pitchFamily="18" charset="0"/>
                <a:cs typeface="Times New Roman" panose="02020603050405020304" pitchFamily="18" charset="0"/>
              </a:rPr>
              <a:t>Graphics monitors for the display of three-dimensional scenes have been devised using a technique that </a:t>
            </a:r>
            <a:r>
              <a:rPr lang="en-IN" b="1" i="0" u="none" strike="noStrike" baseline="0" dirty="0">
                <a:latin typeface="Times New Roman" panose="02020603050405020304" pitchFamily="18" charset="0"/>
                <a:cs typeface="Times New Roman" panose="02020603050405020304" pitchFamily="18" charset="0"/>
              </a:rPr>
              <a:t>reflects a CRT image from a vibrating, flexible mirror.</a:t>
            </a:r>
          </a:p>
          <a:p>
            <a:pPr algn="just"/>
            <a:r>
              <a:rPr lang="en-IN" i="0" u="none" strike="noStrike" baseline="0" dirty="0">
                <a:latin typeface="Times New Roman" panose="02020603050405020304" pitchFamily="18" charset="0"/>
                <a:cs typeface="Times New Roman" panose="02020603050405020304" pitchFamily="18" charset="0"/>
              </a:rPr>
              <a:t>As the varifocal mirror vibrates, it changes focal length. </a:t>
            </a:r>
          </a:p>
          <a:p>
            <a:pPr algn="just"/>
            <a:r>
              <a:rPr lang="en-IN" i="0" u="none" strike="noStrike" baseline="0" dirty="0">
                <a:latin typeface="Times New Roman" panose="02020603050405020304" pitchFamily="18" charset="0"/>
                <a:cs typeface="Times New Roman" panose="02020603050405020304" pitchFamily="18" charset="0"/>
              </a:rPr>
              <a:t>These vibrations are synchronized with the display of an object on a CRT so that each point on the object is reflected from the mirror into a spatial position corresponding to the distance of that point from a specified viewing position. </a:t>
            </a:r>
          </a:p>
          <a:p>
            <a:pPr algn="just"/>
            <a:r>
              <a:rPr lang="en-IN" i="0" u="none" strike="noStrike" baseline="0" dirty="0">
                <a:latin typeface="Times New Roman" panose="02020603050405020304" pitchFamily="18" charset="0"/>
                <a:cs typeface="Times New Roman" panose="02020603050405020304" pitchFamily="18" charset="0"/>
              </a:rPr>
              <a:t>This allows us to walk around an object or scene and view it from different sides.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943995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907132-0F90-4E91-8952-F2AC775A58C3}"/>
              </a:ext>
            </a:extLst>
          </p:cNvPr>
          <p:cNvSpPr>
            <a:spLocks noGrp="1"/>
          </p:cNvSpPr>
          <p:nvPr>
            <p:ph type="title"/>
          </p:nvPr>
        </p:nvSpPr>
        <p:spPr/>
        <p:txBody>
          <a:bodyPr/>
          <a:lstStyle/>
          <a:p>
            <a:r>
              <a:rPr lang="en-IN" b="1" i="0" u="none" strike="noStrike" baseline="0" dirty="0">
                <a:latin typeface="Times New Roman" panose="02020603050405020304" pitchFamily="18" charset="0"/>
                <a:cs typeface="Times New Roman" panose="02020603050405020304" pitchFamily="18" charset="0"/>
              </a:rPr>
              <a:t>Three-Dimensional Viewing Devices</a:t>
            </a:r>
            <a:endParaRPr lang="en-IN" dirty="0"/>
          </a:p>
        </p:txBody>
      </p:sp>
      <p:pic>
        <p:nvPicPr>
          <p:cNvPr id="1026" name="Picture 2" descr="Difference between 2D and 3D Shapes (with Comparison Chart and Example) -  Tech Differences">
            <a:extLst>
              <a:ext uri="{FF2B5EF4-FFF2-40B4-BE49-F238E27FC236}">
                <a16:creationId xmlns:a16="http://schemas.microsoft.com/office/drawing/2014/main" xmlns="" id="{AF8B6F84-E7DE-48E7-9294-85C947F33D3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24287" y="2715419"/>
            <a:ext cx="4543425"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045196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hapter 2 Graphics Systems - ppt download">
            <a:extLst>
              <a:ext uri="{FF2B5EF4-FFF2-40B4-BE49-F238E27FC236}">
                <a16:creationId xmlns:a16="http://schemas.microsoft.com/office/drawing/2014/main" xmlns="" id="{A8A32C65-91EC-4573-AF2C-4BCB357009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915" t="1860" r="620" b="5324"/>
          <a:stretch/>
        </p:blipFill>
        <p:spPr bwMode="auto">
          <a:xfrm>
            <a:off x="2062717" y="365125"/>
            <a:ext cx="7814930" cy="5504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701910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9CA4D9-153A-45F4-B46D-BBA95E6A8F01}"/>
              </a:ext>
            </a:extLst>
          </p:cNvPr>
          <p:cNvSpPr>
            <a:spLocks noGrp="1"/>
          </p:cNvSpPr>
          <p:nvPr>
            <p:ph type="title"/>
          </p:nvPr>
        </p:nvSpPr>
        <p:spPr/>
        <p:txBody>
          <a:bodyPr>
            <a:normAutofit/>
          </a:bodyPr>
          <a:lstStyle/>
          <a:p>
            <a:r>
              <a:rPr lang="en-IN" b="1" i="0" u="none" strike="noStrike" baseline="0" dirty="0">
                <a:latin typeface="Times New Roman" panose="02020603050405020304" pitchFamily="18" charset="0"/>
                <a:cs typeface="Times New Roman" panose="02020603050405020304" pitchFamily="18" charset="0"/>
              </a:rPr>
              <a:t>Stereoscopic and Virtual-Reality Systems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7EBC36D3-F23A-4363-B712-73DF0F1D0C54}"/>
              </a:ext>
            </a:extLst>
          </p:cNvPr>
          <p:cNvSpPr>
            <a:spLocks noGrp="1"/>
          </p:cNvSpPr>
          <p:nvPr>
            <p:ph idx="1"/>
          </p:nvPr>
        </p:nvSpPr>
        <p:spPr/>
        <p:txBody>
          <a:bodyPr>
            <a:noAutofit/>
          </a:bodyPr>
          <a:lstStyle/>
          <a:p>
            <a:pPr algn="just"/>
            <a:r>
              <a:rPr lang="en-IN" sz="2400" b="0" i="0" u="none" strike="noStrike" baseline="0" dirty="0">
                <a:latin typeface="Times New Roman" panose="02020603050405020304" pitchFamily="18" charset="0"/>
                <a:cs typeface="Times New Roman" panose="02020603050405020304" pitchFamily="18" charset="0"/>
              </a:rPr>
              <a:t>Another technique for representing three dimensional objects is displaying stereoscopic views.</a:t>
            </a:r>
          </a:p>
          <a:p>
            <a:pPr algn="just"/>
            <a:r>
              <a:rPr lang="en-IN" sz="2400" b="0" i="0" u="none" strike="noStrike" baseline="0" dirty="0">
                <a:latin typeface="Times New Roman" panose="02020603050405020304" pitchFamily="18" charset="0"/>
                <a:cs typeface="Times New Roman" panose="02020603050405020304" pitchFamily="18" charset="0"/>
              </a:rPr>
              <a:t> </a:t>
            </a:r>
            <a:r>
              <a:rPr lang="en-IN" sz="2400" b="1" i="0" u="none" strike="noStrike" baseline="0" dirty="0">
                <a:latin typeface="Times New Roman" panose="02020603050405020304" pitchFamily="18" charset="0"/>
                <a:cs typeface="Times New Roman" panose="02020603050405020304" pitchFamily="18" charset="0"/>
              </a:rPr>
              <a:t>This </a:t>
            </a:r>
            <a:r>
              <a:rPr lang="en-IN" sz="2400" b="0" i="0" u="none" strike="noStrike" baseline="0" dirty="0">
                <a:latin typeface="Times New Roman" panose="02020603050405020304" pitchFamily="18" charset="0"/>
                <a:cs typeface="Times New Roman" panose="02020603050405020304" pitchFamily="18" charset="0"/>
              </a:rPr>
              <a:t>method does not produce true three-dimensional images, but it does provide a three-dimensional effect by presenting a different </a:t>
            </a:r>
            <a:r>
              <a:rPr lang="en-IN" sz="2400" dirty="0">
                <a:latin typeface="Times New Roman" panose="02020603050405020304" pitchFamily="18" charset="0"/>
                <a:cs typeface="Times New Roman" panose="02020603050405020304" pitchFamily="18" charset="0"/>
              </a:rPr>
              <a:t>v</a:t>
            </a:r>
            <a:r>
              <a:rPr lang="en-IN" sz="2400" b="0" i="0" u="none" strike="noStrike" baseline="0" dirty="0">
                <a:latin typeface="Times New Roman" panose="02020603050405020304" pitchFamily="18" charset="0"/>
                <a:cs typeface="Times New Roman" panose="02020603050405020304" pitchFamily="18" charset="0"/>
              </a:rPr>
              <a:t>iew to each eye of an observer </a:t>
            </a:r>
            <a:r>
              <a:rPr lang="en-IN" sz="2400" b="1" i="0" u="none" strike="noStrike" baseline="0" dirty="0">
                <a:latin typeface="Times New Roman" panose="02020603050405020304" pitchFamily="18" charset="0"/>
                <a:cs typeface="Times New Roman" panose="02020603050405020304" pitchFamily="18" charset="0"/>
              </a:rPr>
              <a:t>so </a:t>
            </a:r>
            <a:r>
              <a:rPr lang="en-IN" sz="2400" b="0" i="0" u="none" strike="noStrike" baseline="0" dirty="0">
                <a:latin typeface="Times New Roman" panose="02020603050405020304" pitchFamily="18" charset="0"/>
                <a:cs typeface="Times New Roman" panose="02020603050405020304" pitchFamily="18" charset="0"/>
              </a:rPr>
              <a:t>that scenes do appear to have depth</a:t>
            </a:r>
          </a:p>
          <a:p>
            <a:pPr algn="just"/>
            <a:r>
              <a:rPr lang="en-IN" sz="2400" b="0" i="0" u="none" strike="noStrike" baseline="0" dirty="0">
                <a:latin typeface="Times New Roman" panose="02020603050405020304" pitchFamily="18" charset="0"/>
                <a:cs typeface="Times New Roman" panose="02020603050405020304" pitchFamily="18" charset="0"/>
              </a:rPr>
              <a:t>To obtain a stereoscopic projection, we first need to obtain two views of a scene generated from. a </a:t>
            </a:r>
            <a:r>
              <a:rPr lang="en-IN" sz="2400" dirty="0">
                <a:latin typeface="Times New Roman" panose="02020603050405020304" pitchFamily="18" charset="0"/>
                <a:cs typeface="Times New Roman" panose="02020603050405020304" pitchFamily="18" charset="0"/>
              </a:rPr>
              <a:t>v</a:t>
            </a:r>
            <a:r>
              <a:rPr lang="en-IN" sz="2400" b="0" i="0" u="none" strike="noStrike" baseline="0" dirty="0">
                <a:latin typeface="Times New Roman" panose="02020603050405020304" pitchFamily="18" charset="0"/>
                <a:cs typeface="Times New Roman" panose="02020603050405020304" pitchFamily="18" charset="0"/>
              </a:rPr>
              <a:t>iewing direction corresponding to each eye (left and right).</a:t>
            </a:r>
          </a:p>
          <a:p>
            <a:pPr algn="just"/>
            <a:r>
              <a:rPr lang="en-IN" sz="2400" b="0" i="0" u="none" strike="noStrike" baseline="0" dirty="0">
                <a:latin typeface="Times New Roman" panose="02020603050405020304" pitchFamily="18" charset="0"/>
                <a:cs typeface="Times New Roman" panose="02020603050405020304" pitchFamily="18" charset="0"/>
              </a:rPr>
              <a:t> We </a:t>
            </a:r>
            <a:r>
              <a:rPr lang="en-IN" sz="2400" b="1" i="0" u="none" strike="noStrike" baseline="0" dirty="0">
                <a:latin typeface="Times New Roman" panose="02020603050405020304" pitchFamily="18" charset="0"/>
                <a:cs typeface="Times New Roman" panose="02020603050405020304" pitchFamily="18" charset="0"/>
              </a:rPr>
              <a:t>can construct </a:t>
            </a:r>
            <a:r>
              <a:rPr lang="en-IN" sz="2400" b="0" i="0" u="none" strike="noStrike" baseline="0" dirty="0">
                <a:latin typeface="Times New Roman" panose="02020603050405020304" pitchFamily="18" charset="0"/>
                <a:cs typeface="Times New Roman" panose="02020603050405020304" pitchFamily="18" charset="0"/>
              </a:rPr>
              <a:t>the two views as computer-generated scenes with different viewing positions, or we can use a stereo camera pair to photograph some </a:t>
            </a:r>
            <a:r>
              <a:rPr lang="en-IN" sz="2400" b="1" i="0" u="none" strike="noStrike" baseline="0" dirty="0">
                <a:latin typeface="Times New Roman" panose="02020603050405020304" pitchFamily="18" charset="0"/>
                <a:cs typeface="Times New Roman" panose="02020603050405020304" pitchFamily="18" charset="0"/>
              </a:rPr>
              <a:t>object </a:t>
            </a:r>
            <a:r>
              <a:rPr lang="en-IN" sz="2400" b="0" i="0" u="none" strike="noStrike" baseline="0" dirty="0">
                <a:latin typeface="Times New Roman" panose="02020603050405020304" pitchFamily="18" charset="0"/>
                <a:cs typeface="Times New Roman" panose="02020603050405020304" pitchFamily="18" charset="0"/>
              </a:rPr>
              <a:t>or scene.</a:t>
            </a:r>
          </a:p>
          <a:p>
            <a:pPr algn="just"/>
            <a:r>
              <a:rPr lang="en-IN" sz="2400" b="0" i="0" u="none" strike="noStrike" baseline="0" dirty="0">
                <a:latin typeface="Times New Roman" panose="02020603050405020304" pitchFamily="18" charset="0"/>
                <a:cs typeface="Times New Roman" panose="02020603050405020304" pitchFamily="18" charset="0"/>
              </a:rPr>
              <a:t> When we simultaneous </a:t>
            </a:r>
            <a:r>
              <a:rPr lang="en-IN" sz="2400" b="1" i="0" u="none" strike="noStrike" baseline="0" dirty="0">
                <a:latin typeface="Times New Roman" panose="02020603050405020304" pitchFamily="18" charset="0"/>
                <a:cs typeface="Times New Roman" panose="02020603050405020304" pitchFamily="18" charset="0"/>
              </a:rPr>
              <a:t>look </a:t>
            </a:r>
            <a:r>
              <a:rPr lang="en-IN" sz="2400" b="0" i="0" u="none" strike="noStrike" baseline="0" dirty="0">
                <a:latin typeface="Times New Roman" panose="02020603050405020304" pitchFamily="18" charset="0"/>
                <a:cs typeface="Times New Roman" panose="02020603050405020304" pitchFamily="18" charset="0"/>
              </a:rPr>
              <a:t>at the left view with the left eye and the right view with the right eye, the two views merge into a single image and we perceive a scene with depth.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733599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D34B32-132A-4AB0-A5F6-13EC8F156591}"/>
              </a:ext>
            </a:extLst>
          </p:cNvPr>
          <p:cNvSpPr>
            <a:spLocks noGrp="1"/>
          </p:cNvSpPr>
          <p:nvPr>
            <p:ph type="title"/>
          </p:nvPr>
        </p:nvSpPr>
        <p:spPr/>
        <p:txBody>
          <a:bodyPr/>
          <a:lstStyle/>
          <a:p>
            <a:r>
              <a:rPr lang="en-IN" b="1" i="0" u="none" strike="noStrike" baseline="0" dirty="0">
                <a:latin typeface="Times New Roman" panose="02020603050405020304" pitchFamily="18" charset="0"/>
                <a:cs typeface="Times New Roman" panose="02020603050405020304" pitchFamily="18" charset="0"/>
              </a:rPr>
              <a:t>Stereoscopic and Virtual-Reality Systems</a:t>
            </a:r>
            <a:endParaRPr lang="en-IN" dirty="0"/>
          </a:p>
        </p:txBody>
      </p:sp>
      <p:pic>
        <p:nvPicPr>
          <p:cNvPr id="2050" name="Picture 2" descr="dom WebVR concepts - CodeProject Reference">
            <a:extLst>
              <a:ext uri="{FF2B5EF4-FFF2-40B4-BE49-F238E27FC236}">
                <a16:creationId xmlns:a16="http://schemas.microsoft.com/office/drawing/2014/main" xmlns="" id="{4246BBA5-AEFB-4990-9D81-D6257505CB5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947466"/>
            <a:ext cx="10515600" cy="4107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140135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EAF94BA-2AA4-47C8-966F-4C9E9902C2B9}"/>
              </a:ext>
            </a:extLst>
          </p:cNvPr>
          <p:cNvSpPr>
            <a:spLocks noGrp="1"/>
          </p:cNvSpPr>
          <p:nvPr>
            <p:ph type="title"/>
          </p:nvPr>
        </p:nvSpPr>
        <p:spPr/>
        <p:txBody>
          <a:bodyPr/>
          <a:lstStyle/>
          <a:p>
            <a:r>
              <a:rPr lang="en-IN" b="1" i="0" u="none" strike="noStrike" baseline="0" dirty="0">
                <a:latin typeface="Times New Roman" panose="02020603050405020304" pitchFamily="18" charset="0"/>
                <a:cs typeface="Times New Roman" panose="02020603050405020304" pitchFamily="18" charset="0"/>
              </a:rPr>
              <a:t>Stereoscopic and Virtual-Reality Systems</a:t>
            </a:r>
            <a:endParaRPr lang="en-IN" dirty="0"/>
          </a:p>
        </p:txBody>
      </p:sp>
      <p:sp>
        <p:nvSpPr>
          <p:cNvPr id="3" name="Content Placeholder 2">
            <a:extLst>
              <a:ext uri="{FF2B5EF4-FFF2-40B4-BE49-F238E27FC236}">
                <a16:creationId xmlns:a16="http://schemas.microsoft.com/office/drawing/2014/main" xmlns="" id="{91BBA233-1E57-4A65-B31F-71BF9A770E6F}"/>
              </a:ext>
            </a:extLst>
          </p:cNvPr>
          <p:cNvSpPr>
            <a:spLocks noGrp="1"/>
          </p:cNvSpPr>
          <p:nvPr>
            <p:ph idx="1"/>
          </p:nvPr>
        </p:nvSpPr>
        <p:spPr/>
        <p:txBody>
          <a:bodyPr>
            <a:normAutofit/>
          </a:bodyPr>
          <a:lstStyle/>
          <a:p>
            <a:pPr algn="just"/>
            <a:r>
              <a:rPr lang="en-IN" sz="2400" b="0" i="0" u="none" strike="noStrike" baseline="0" dirty="0">
                <a:latin typeface="Times New Roman" panose="02020603050405020304" pitchFamily="18" charset="0"/>
                <a:cs typeface="Times New Roman" panose="02020603050405020304" pitchFamily="18" charset="0"/>
              </a:rPr>
              <a:t>One way to produce a stereoscopic effect is to display </a:t>
            </a:r>
            <a:r>
              <a:rPr lang="en-IN" sz="2400" b="1" i="0" u="none" strike="noStrike" baseline="0" dirty="0">
                <a:latin typeface="Times New Roman" panose="02020603050405020304" pitchFamily="18" charset="0"/>
                <a:cs typeface="Times New Roman" panose="02020603050405020304" pitchFamily="18" charset="0"/>
              </a:rPr>
              <a:t>each </a:t>
            </a:r>
            <a:r>
              <a:rPr lang="en-IN" sz="2400" b="0" i="0" u="none" strike="noStrike" baseline="0" dirty="0">
                <a:latin typeface="Times New Roman" panose="02020603050405020304" pitchFamily="18" charset="0"/>
                <a:cs typeface="Times New Roman" panose="02020603050405020304" pitchFamily="18" charset="0"/>
              </a:rPr>
              <a:t>of the two views </a:t>
            </a:r>
            <a:r>
              <a:rPr lang="en-IN" sz="2400" b="1" dirty="0">
                <a:latin typeface="Times New Roman" panose="02020603050405020304" pitchFamily="18" charset="0"/>
                <a:cs typeface="Times New Roman" panose="02020603050405020304" pitchFamily="18" charset="0"/>
              </a:rPr>
              <a:t> </a:t>
            </a:r>
            <a:r>
              <a:rPr lang="en-IN" sz="2400" b="0" i="0" u="none" strike="noStrike" baseline="0" dirty="0">
                <a:latin typeface="Times New Roman" panose="02020603050405020304" pitchFamily="18" charset="0"/>
                <a:cs typeface="Times New Roman" panose="02020603050405020304" pitchFamily="18" charset="0"/>
              </a:rPr>
              <a:t>with a raster system on alternate refresh cycles. </a:t>
            </a:r>
            <a:endParaRPr lang="en-IN" sz="2400" dirty="0">
              <a:latin typeface="Times New Roman" panose="02020603050405020304" pitchFamily="18" charset="0"/>
              <a:cs typeface="Times New Roman" panose="02020603050405020304" pitchFamily="18" charset="0"/>
            </a:endParaRPr>
          </a:p>
          <a:p>
            <a:pPr algn="just"/>
            <a:r>
              <a:rPr lang="en-IN" sz="2400" b="0" i="0" u="none" strike="noStrike" baseline="0" dirty="0">
                <a:latin typeface="Times New Roman" panose="02020603050405020304" pitchFamily="18" charset="0"/>
                <a:cs typeface="Times New Roman" panose="02020603050405020304" pitchFamily="18" charset="0"/>
              </a:rPr>
              <a:t>This is viewed through </a:t>
            </a:r>
            <a:r>
              <a:rPr lang="en-IN" sz="2400" b="1" dirty="0">
                <a:latin typeface="Times New Roman" panose="02020603050405020304" pitchFamily="18" charset="0"/>
                <a:cs typeface="Times New Roman" panose="02020603050405020304" pitchFamily="18" charset="0"/>
              </a:rPr>
              <a:t> </a:t>
            </a:r>
            <a:r>
              <a:rPr lang="en-IN" sz="2400" b="0" i="0" u="none" strike="noStrike" baseline="0" dirty="0">
                <a:latin typeface="Times New Roman" panose="02020603050405020304" pitchFamily="18" charset="0"/>
                <a:cs typeface="Times New Roman" panose="02020603050405020304" pitchFamily="18" charset="0"/>
              </a:rPr>
              <a:t>glasses, with each lens designed to act as a rapidly alternating shutter that is synchronized to block out one of the views.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866627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70BD5FD-902B-40F8-B375-5F841D8025C1}"/>
              </a:ext>
            </a:extLst>
          </p:cNvPr>
          <p:cNvSpPr>
            <a:spLocks noGrp="1"/>
          </p:cNvSpPr>
          <p:nvPr>
            <p:ph type="title"/>
          </p:nvPr>
        </p:nvSpPr>
        <p:spPr/>
        <p:txBody>
          <a:bodyPr>
            <a:normAutofit/>
          </a:bodyPr>
          <a:lstStyle/>
          <a:p>
            <a:r>
              <a:rPr lang="en-IN" b="1" i="0" u="none" strike="noStrike" baseline="0" dirty="0">
                <a:latin typeface="Times New Roman" panose="02020603050405020304" pitchFamily="18" charset="0"/>
                <a:cs typeface="Times New Roman" panose="02020603050405020304" pitchFamily="18" charset="0"/>
              </a:rPr>
              <a:t>GRAPHICS MONITORS AND WORKSTATIONS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D865E03A-ADEB-4658-90B3-0E93A7729DC1}"/>
              </a:ext>
            </a:extLst>
          </p:cNvPr>
          <p:cNvSpPr>
            <a:spLocks noGrp="1"/>
          </p:cNvSpPr>
          <p:nvPr>
            <p:ph idx="1"/>
          </p:nvPr>
        </p:nvSpPr>
        <p:spPr>
          <a:xfrm>
            <a:off x="1095153" y="1714542"/>
            <a:ext cx="10258647" cy="4486274"/>
          </a:xfrm>
        </p:spPr>
        <p:txBody>
          <a:bodyPr>
            <a:normAutofit/>
          </a:bodyPr>
          <a:lstStyle/>
          <a:p>
            <a:pPr algn="just"/>
            <a:r>
              <a:rPr lang="en-IN" sz="2400" b="0" i="0" u="none" strike="noStrike" baseline="0" dirty="0">
                <a:latin typeface="Times New Roman" panose="02020603050405020304" pitchFamily="18" charset="0"/>
                <a:cs typeface="Times New Roman" panose="02020603050405020304" pitchFamily="18" charset="0"/>
              </a:rPr>
              <a:t>Most graphics monitors today operate as raster scan displays, and here we survey a few of the many graphics hardware configurations available. </a:t>
            </a:r>
          </a:p>
          <a:p>
            <a:pPr algn="just"/>
            <a:r>
              <a:rPr lang="en-IN" sz="2400" b="0" i="0" u="none" strike="noStrike" baseline="0" dirty="0">
                <a:latin typeface="Times New Roman" panose="02020603050405020304" pitchFamily="18" charset="0"/>
                <a:cs typeface="Times New Roman" panose="02020603050405020304" pitchFamily="18" charset="0"/>
              </a:rPr>
              <a:t>Graphics systems range from small general-purpose computer systems with graphics capabilities to sophisticated full colour systems that </a:t>
            </a:r>
            <a:r>
              <a:rPr lang="en-IN" sz="2400" b="1" i="0" u="none" strike="noStrike" baseline="0" dirty="0">
                <a:latin typeface="Times New Roman" panose="02020603050405020304" pitchFamily="18" charset="0"/>
                <a:cs typeface="Times New Roman" panose="02020603050405020304" pitchFamily="18" charset="0"/>
              </a:rPr>
              <a:t>are </a:t>
            </a:r>
            <a:r>
              <a:rPr lang="en-IN" sz="2400" b="0" i="0" u="none" strike="noStrike" baseline="0" dirty="0">
                <a:latin typeface="Times New Roman" panose="02020603050405020304" pitchFamily="18" charset="0"/>
                <a:cs typeface="Times New Roman" panose="02020603050405020304" pitchFamily="18" charset="0"/>
              </a:rPr>
              <a:t>designed specifically for graphics applications.</a:t>
            </a:r>
            <a:endParaRPr lang="en-IN" sz="2400" dirty="0">
              <a:latin typeface="Times New Roman" panose="02020603050405020304" pitchFamily="18" charset="0"/>
              <a:cs typeface="Times New Roman" panose="02020603050405020304" pitchFamily="18" charset="0"/>
            </a:endParaRPr>
          </a:p>
        </p:txBody>
      </p:sp>
      <p:pic>
        <p:nvPicPr>
          <p:cNvPr id="1026" name="Picture 2" descr="The General Purpose Computer In Your Pocket – Purism">
            <a:extLst>
              <a:ext uri="{FF2B5EF4-FFF2-40B4-BE49-F238E27FC236}">
                <a16:creationId xmlns:a16="http://schemas.microsoft.com/office/drawing/2014/main" xmlns="" id="{FB564F86-36D3-41C7-A449-AC39255FD0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01367" y="3657599"/>
            <a:ext cx="4101805" cy="23072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0 Best HP Workstation Computers for Auto CAD | HP® Tech Takes">
            <a:extLst>
              <a:ext uri="{FF2B5EF4-FFF2-40B4-BE49-F238E27FC236}">
                <a16:creationId xmlns:a16="http://schemas.microsoft.com/office/drawing/2014/main" xmlns="" id="{24F7815D-6B36-42BA-B66E-D2B2B2C226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2327" y="3657598"/>
            <a:ext cx="4751867" cy="2307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41632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3151</TotalTime>
  <Words>9172</Words>
  <Application>Microsoft Office PowerPoint</Application>
  <PresentationFormat>Widescreen</PresentationFormat>
  <Paragraphs>698</Paragraphs>
  <Slides>175</Slides>
  <Notes>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175</vt:i4>
      </vt:variant>
    </vt:vector>
  </HeadingPairs>
  <TitlesOfParts>
    <vt:vector size="189" baseType="lpstr">
      <vt:lpstr>Microsoft YaHei</vt:lpstr>
      <vt:lpstr>Arial</vt:lpstr>
      <vt:lpstr>Arial</vt:lpstr>
      <vt:lpstr>Arial Black</vt:lpstr>
      <vt:lpstr>Calibri</vt:lpstr>
      <vt:lpstr>Calibri Light</vt:lpstr>
      <vt:lpstr>Courier</vt:lpstr>
      <vt:lpstr>erdana</vt:lpstr>
      <vt:lpstr>Franklin Gothic Book</vt:lpstr>
      <vt:lpstr>Perpetua</vt:lpstr>
      <vt:lpstr>Times New Roman</vt:lpstr>
      <vt:lpstr>verdana</vt:lpstr>
      <vt:lpstr>Wingdings 2</vt:lpstr>
      <vt:lpstr>Office Theme</vt:lpstr>
      <vt:lpstr>What is Computer Graphics?</vt:lpstr>
      <vt:lpstr>Applications</vt:lpstr>
      <vt:lpstr>1. Graphs and Charts</vt:lpstr>
      <vt:lpstr>2. Computer Aided Design(CAD/CAM)</vt:lpstr>
      <vt:lpstr>3. Virtual Reality Environment</vt:lpstr>
      <vt:lpstr>4. Data Visualization</vt:lpstr>
      <vt:lpstr>5. Education and Training</vt:lpstr>
      <vt:lpstr>6. Computer ART</vt:lpstr>
      <vt:lpstr>7. Entertainment</vt:lpstr>
      <vt:lpstr>Movies</vt:lpstr>
      <vt:lpstr>Games</vt:lpstr>
      <vt:lpstr>8. Image Processing</vt:lpstr>
      <vt:lpstr>9. Graphical User Interface(GUI)</vt:lpstr>
      <vt:lpstr>Overview of Computer Graphics </vt:lpstr>
      <vt:lpstr>Video Display Devices </vt:lpstr>
      <vt:lpstr>Refresh Cathode-Ray Tubes (CRT)                       </vt:lpstr>
      <vt:lpstr>PowerPoint Presentation</vt:lpstr>
      <vt:lpstr>PowerPoint Presentation</vt:lpstr>
      <vt:lpstr>PowerPoint Presentation</vt:lpstr>
      <vt:lpstr>Refresh CRTs  </vt:lpstr>
      <vt:lpstr>Working of CRT</vt:lpstr>
      <vt:lpstr>PowerPoint Presentation</vt:lpstr>
      <vt:lpstr>PowerPoint Presentation</vt:lpstr>
      <vt:lpstr>Working of CRT</vt:lpstr>
      <vt:lpstr>Working of CRT</vt:lpstr>
      <vt:lpstr>Working of CRT</vt:lpstr>
      <vt:lpstr>Working of CRT</vt:lpstr>
      <vt:lpstr>Few important points</vt:lpstr>
      <vt:lpstr>Few important points</vt:lpstr>
      <vt:lpstr>Few important points</vt:lpstr>
      <vt:lpstr>Display Devices:</vt:lpstr>
      <vt:lpstr>Raster-Scan Displays </vt:lpstr>
      <vt:lpstr>Raster-Scan Displays </vt:lpstr>
      <vt:lpstr>Raster-Scan Displays</vt:lpstr>
      <vt:lpstr>PowerPoint Presentation</vt:lpstr>
      <vt:lpstr>Raster-Scan Displays</vt:lpstr>
      <vt:lpstr>Raster-Scan Displays</vt:lpstr>
      <vt:lpstr>Raster-Scan Displays</vt:lpstr>
      <vt:lpstr>Raster-Scan Displays</vt:lpstr>
      <vt:lpstr>Random-Scan Displays</vt:lpstr>
      <vt:lpstr>Random-Scan Displays</vt:lpstr>
      <vt:lpstr>Random-Scan Displays</vt:lpstr>
      <vt:lpstr>PowerPoint Presentation</vt:lpstr>
      <vt:lpstr>PowerPoint Presentation</vt:lpstr>
      <vt:lpstr>Random-Scan Displays</vt:lpstr>
      <vt:lpstr>Differentiate between Random and Raster Scan Display: </vt:lpstr>
      <vt:lpstr>PowerPoint Presentation</vt:lpstr>
      <vt:lpstr>Raster scan system:-</vt:lpstr>
      <vt:lpstr>Raster scan system:-</vt:lpstr>
      <vt:lpstr>Video Controller</vt:lpstr>
      <vt:lpstr>Video Controller</vt:lpstr>
      <vt:lpstr>PowerPoint Presentation</vt:lpstr>
      <vt:lpstr>Co-ordinate system </vt:lpstr>
      <vt:lpstr>Raster-Scan Display Processor</vt:lpstr>
      <vt:lpstr>PowerPoint Presentation</vt:lpstr>
      <vt:lpstr>Random Scan Systems </vt:lpstr>
      <vt:lpstr>PowerPoint Presentation</vt:lpstr>
      <vt:lpstr>Random Scan Systems</vt:lpstr>
      <vt:lpstr>Color CRT Monitors </vt:lpstr>
      <vt:lpstr>The beam-penetration method  </vt:lpstr>
      <vt:lpstr>The beam-penetration method</vt:lpstr>
      <vt:lpstr>The beam-penetration method</vt:lpstr>
      <vt:lpstr>The Beam Penetration method</vt:lpstr>
      <vt:lpstr>The shadow-mask method </vt:lpstr>
      <vt:lpstr>The shadow-mask method</vt:lpstr>
      <vt:lpstr>The shadow-mask method</vt:lpstr>
      <vt:lpstr>The shadow-mask method</vt:lpstr>
      <vt:lpstr>The shadow-mask method</vt:lpstr>
      <vt:lpstr>Direct-View Storage Tubes</vt:lpstr>
      <vt:lpstr>Direct-View Storage Tubes</vt:lpstr>
      <vt:lpstr>Direct-View Storage Tubes</vt:lpstr>
      <vt:lpstr>Flat-Panel Displays</vt:lpstr>
      <vt:lpstr>Flat-Panel Displays</vt:lpstr>
      <vt:lpstr>Flat-Panel Displays</vt:lpstr>
      <vt:lpstr>Plasma panel Display</vt:lpstr>
      <vt:lpstr>Plasma panel Display</vt:lpstr>
      <vt:lpstr>Plasma panel Display</vt:lpstr>
      <vt:lpstr>PowerPoint Presentation</vt:lpstr>
      <vt:lpstr>Plasma panel Display</vt:lpstr>
      <vt:lpstr>Thin-film electroluminescent displays</vt:lpstr>
      <vt:lpstr>Thin-film electroluminescent displays</vt:lpstr>
      <vt:lpstr>Thin-film electroluminescent displays</vt:lpstr>
      <vt:lpstr>LED (Light Emitting Diode) </vt:lpstr>
      <vt:lpstr>PowerPoint Presentation</vt:lpstr>
      <vt:lpstr>Liquid Crystal Display (LCDS)</vt:lpstr>
      <vt:lpstr>PowerPoint Presentation</vt:lpstr>
      <vt:lpstr>PowerPoint Presentation</vt:lpstr>
      <vt:lpstr>Liquid Crystal Display (LCDS)</vt:lpstr>
      <vt:lpstr>PowerPoint Presentation</vt:lpstr>
      <vt:lpstr>Liquid Crystal Display (LCDS)</vt:lpstr>
      <vt:lpstr>Liquid Crystal Display (LCDS)</vt:lpstr>
      <vt:lpstr>Liquid Crystal Display (LCDS)</vt:lpstr>
      <vt:lpstr>Three-Dimensional Viewing Devices</vt:lpstr>
      <vt:lpstr>Three-Dimensional Viewing Devices</vt:lpstr>
      <vt:lpstr>PowerPoint Presentation</vt:lpstr>
      <vt:lpstr>Stereoscopic and Virtual-Reality Systems</vt:lpstr>
      <vt:lpstr>Stereoscopic and Virtual-Reality Systems</vt:lpstr>
      <vt:lpstr>Stereoscopic and Virtual-Reality Systems</vt:lpstr>
      <vt:lpstr>GRAPHICS MONITORS AND WORKSTATIONS</vt:lpstr>
      <vt:lpstr>GRAPHICS MONITORS AND WORKSTATIONS</vt:lpstr>
      <vt:lpstr>GRAPHICS MONITORS AND WORKSTATIONS</vt:lpstr>
      <vt:lpstr>GRAPHICS MONITORS AND WORKSTATIONS</vt:lpstr>
      <vt:lpstr>GRAPHICS MONITORS AND WORKSTATIONS</vt:lpstr>
      <vt:lpstr>Input Devices </vt:lpstr>
      <vt:lpstr>Input Devices</vt:lpstr>
      <vt:lpstr>Keyboards</vt:lpstr>
      <vt:lpstr>Keyboards</vt:lpstr>
      <vt:lpstr>Keyboards</vt:lpstr>
      <vt:lpstr>PowerPoint Presentation</vt:lpstr>
      <vt:lpstr>Mouse</vt:lpstr>
      <vt:lpstr>PowerPoint Presentation</vt:lpstr>
      <vt:lpstr>Mouse</vt:lpstr>
      <vt:lpstr>Mouse</vt:lpstr>
      <vt:lpstr>Trackball and Spaceball</vt:lpstr>
      <vt:lpstr>Trackball and Spaceball</vt:lpstr>
      <vt:lpstr>Joysticks</vt:lpstr>
      <vt:lpstr>PowerPoint Presentation</vt:lpstr>
      <vt:lpstr>Joysticks</vt:lpstr>
      <vt:lpstr>Data Glove</vt:lpstr>
      <vt:lpstr>PowerPoint Presentation</vt:lpstr>
      <vt:lpstr>Digitizers</vt:lpstr>
      <vt:lpstr>PowerPoint Presentation</vt:lpstr>
      <vt:lpstr>Digitizers</vt:lpstr>
      <vt:lpstr>Digitizers</vt:lpstr>
      <vt:lpstr>Image Scanners</vt:lpstr>
      <vt:lpstr>PowerPoint Presentation</vt:lpstr>
      <vt:lpstr>PowerPoint Presentation</vt:lpstr>
      <vt:lpstr>Touch Panels</vt:lpstr>
      <vt:lpstr>Touch Panels</vt:lpstr>
      <vt:lpstr>PowerPoint Presentation</vt:lpstr>
      <vt:lpstr>PowerPoint Presentation</vt:lpstr>
      <vt:lpstr>Touch Panels</vt:lpstr>
      <vt:lpstr>Light Pens</vt:lpstr>
      <vt:lpstr>PowerPoint Presentation</vt:lpstr>
      <vt:lpstr>Light Pens</vt:lpstr>
      <vt:lpstr>Voice Systems</vt:lpstr>
      <vt:lpstr>PowerPoint Presentation</vt:lpstr>
      <vt:lpstr>Voice Systems</vt:lpstr>
      <vt:lpstr>Output Devices </vt:lpstr>
      <vt:lpstr>  Printers  </vt:lpstr>
      <vt:lpstr>Printers</vt:lpstr>
      <vt:lpstr>Printers</vt:lpstr>
      <vt:lpstr> Dot Matrix Printers:  </vt:lpstr>
      <vt:lpstr>PowerPoint Presentation</vt:lpstr>
      <vt:lpstr>Advantage: </vt:lpstr>
      <vt:lpstr>Daisy Wheel Printers: </vt:lpstr>
      <vt:lpstr>PowerPoint Presentation</vt:lpstr>
      <vt:lpstr>Drum Printers: </vt:lpstr>
      <vt:lpstr>PowerPoint Presentation</vt:lpstr>
      <vt:lpstr>Chain Printers: </vt:lpstr>
      <vt:lpstr>PowerPoint Presentation</vt:lpstr>
      <vt:lpstr>PowerPoint Presentation</vt:lpstr>
      <vt:lpstr>Non-Impact Printers: </vt:lpstr>
      <vt:lpstr>PowerPoint Presentation</vt:lpstr>
      <vt:lpstr>PowerPoint Presentation</vt:lpstr>
      <vt:lpstr>PowerPoint Presentation</vt:lpstr>
      <vt:lpstr>Laser Printers:</vt:lpstr>
      <vt:lpstr>Laser Printers:</vt:lpstr>
      <vt:lpstr>PowerPoint Presentation</vt:lpstr>
      <vt:lpstr>Plotters </vt:lpstr>
      <vt:lpstr>PowerPoint Presentation</vt:lpstr>
      <vt:lpstr>Plotters</vt:lpstr>
      <vt:lpstr>Drum Plotter: </vt:lpstr>
      <vt:lpstr>PowerPoint Presentation</vt:lpstr>
      <vt:lpstr>Flatbed Plotter: </vt:lpstr>
      <vt:lpstr>PowerPoint Presentation</vt:lpstr>
      <vt:lpstr> Coordinate Representations  </vt:lpstr>
      <vt:lpstr>PowerPoint Presentation</vt:lpstr>
      <vt:lpstr>Coordinate Representations</vt:lpstr>
      <vt:lpstr>PowerPoint Presentation</vt:lpstr>
      <vt:lpstr>Coordinate Representations</vt:lpstr>
      <vt:lpstr>PowerPoint Presentation</vt:lpstr>
      <vt:lpstr>Coordinate Representations</vt:lpstr>
      <vt:lpstr>Graphics Software: </vt:lpstr>
      <vt:lpstr>Graphics Software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1: Basics of Computer Graphics</dc:title>
  <dc:creator>Dharmendrasinh Matieda</dc:creator>
  <cp:lastModifiedBy>ADMIN</cp:lastModifiedBy>
  <cp:revision>181</cp:revision>
  <dcterms:created xsi:type="dcterms:W3CDTF">2021-03-31T09:47:06Z</dcterms:created>
  <dcterms:modified xsi:type="dcterms:W3CDTF">2022-03-31T08:50:28Z</dcterms:modified>
</cp:coreProperties>
</file>